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Lst>
  <p:notesMasterIdLst>
    <p:notesMasterId r:id="rId26"/>
  </p:notesMasterIdLst>
  <p:sldIdLst>
    <p:sldId id="294" r:id="rId5"/>
    <p:sldId id="260" r:id="rId6"/>
    <p:sldId id="261" r:id="rId7"/>
    <p:sldId id="266" r:id="rId8"/>
    <p:sldId id="268" r:id="rId9"/>
    <p:sldId id="278" r:id="rId10"/>
    <p:sldId id="290" r:id="rId11"/>
    <p:sldId id="291" r:id="rId12"/>
    <p:sldId id="313" r:id="rId13"/>
    <p:sldId id="314" r:id="rId14"/>
    <p:sldId id="315" r:id="rId15"/>
    <p:sldId id="316" r:id="rId16"/>
    <p:sldId id="304" r:id="rId17"/>
    <p:sldId id="305" r:id="rId18"/>
    <p:sldId id="306" r:id="rId19"/>
    <p:sldId id="307" r:id="rId20"/>
    <p:sldId id="308" r:id="rId21"/>
    <p:sldId id="309" r:id="rId22"/>
    <p:sldId id="310" r:id="rId23"/>
    <p:sldId id="312" r:id="rId24"/>
    <p:sldId id="292"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1440" y="-102"/>
      </p:cViewPr>
      <p:guideLst>
        <p:guide orient="horz" pos="2160"/>
        <p:guide pos="2880"/>
      </p:guideLst>
    </p:cSldViewPr>
  </p:slideViewPr>
  <p:notesTextViewPr>
    <p:cViewPr>
      <p:scale>
        <a:sx n="1" d="1"/>
        <a:sy n="1" d="1"/>
      </p:scale>
      <p:origin x="0" y="0"/>
    </p:cViewPr>
  </p:notesTextViewPr>
  <p:gridSpacing cx="1828668" cy="182866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0BCB712-5A44-4824-A7A8-BCBCE3FAC351}" type="datetimeFigureOut">
              <a:rPr lang="en-GB" smtClean="0"/>
              <a:t>20/05/2016</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04A766-3975-4BC6-ABA8-582EB2B57A00}" type="slidenum">
              <a:rPr lang="en-GB" smtClean="0"/>
              <a:t>‹#›</a:t>
            </a:fld>
            <a:endParaRPr lang="en-GB"/>
          </a:p>
        </p:txBody>
      </p:sp>
    </p:spTree>
    <p:extLst>
      <p:ext uri="{BB962C8B-B14F-4D97-AF65-F5344CB8AC3E}">
        <p14:creationId xmlns:p14="http://schemas.microsoft.com/office/powerpoint/2010/main" val="1989804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5DD8AE-10EB-644F-97EC-77061D77B01C}"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4251624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png"/><Relationship Id="rId2" Type="http://schemas.openxmlformats.org/officeDocument/2006/relationships/image" Target="../media/image17.emf"/><Relationship Id="rId1" Type="http://schemas.openxmlformats.org/officeDocument/2006/relationships/slideMaster" Target="../slideMasters/slideMaster4.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4.xml"/><Relationship Id="rId4" Type="http://schemas.openxmlformats.org/officeDocument/2006/relationships/image" Target="../media/image26.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4.xml"/><Relationship Id="rId4" Type="http://schemas.openxmlformats.org/officeDocument/2006/relationships/image" Target="../media/image2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30.png"/><Relationship Id="rId1" Type="http://schemas.openxmlformats.org/officeDocument/2006/relationships/slideMaster" Target="../slideMasters/slideMaster4.xml"/><Relationship Id="rId4" Type="http://schemas.openxmlformats.org/officeDocument/2006/relationships/image" Target="../media/image3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26" Type="http://schemas.openxmlformats.org/officeDocument/2006/relationships/image" Target="../media/image55.png"/><Relationship Id="rId39" Type="http://schemas.openxmlformats.org/officeDocument/2006/relationships/image" Target="../media/image66.gif"/><Relationship Id="rId3" Type="http://schemas.openxmlformats.org/officeDocument/2006/relationships/image" Target="../media/image12.png"/><Relationship Id="rId21" Type="http://schemas.openxmlformats.org/officeDocument/2006/relationships/image" Target="../media/image50.jpg"/><Relationship Id="rId34" Type="http://schemas.openxmlformats.org/officeDocument/2006/relationships/image" Target="../media/image61.jpe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5" Type="http://schemas.openxmlformats.org/officeDocument/2006/relationships/image" Target="../media/image54.png"/><Relationship Id="rId33" Type="http://schemas.openxmlformats.org/officeDocument/2006/relationships/image" Target="../media/image60.png"/><Relationship Id="rId38" Type="http://schemas.openxmlformats.org/officeDocument/2006/relationships/image" Target="../media/image65.png"/><Relationship Id="rId2" Type="http://schemas.openxmlformats.org/officeDocument/2006/relationships/image" Target="../media/image32.png"/><Relationship Id="rId16" Type="http://schemas.openxmlformats.org/officeDocument/2006/relationships/image" Target="../media/image45.png"/><Relationship Id="rId20" Type="http://schemas.openxmlformats.org/officeDocument/2006/relationships/image" Target="../media/image49.png"/><Relationship Id="rId29" Type="http://schemas.openxmlformats.org/officeDocument/2006/relationships/hyperlink" Target="http://www.google.co.uk/url?sa=i&amp;rct=j&amp;q=&amp;esrc=s&amp;source=images&amp;cd=&amp;cad=rja&amp;uact=8&amp;ved=0ahUKEwjGgbD-_KjKAhUFRBQKHblpAFcQjRwIBw&amp;url=http://kempshillwind.org.uk/about/forestry/&amp;bvm=bv.111677986,d.d24&amp;psig=AFQjCNHdTqG1_gfSxC8SCwT2fQjvcvf7UA&amp;ust=1452849683973026" TargetMode="External"/><Relationship Id="rId1" Type="http://schemas.openxmlformats.org/officeDocument/2006/relationships/slideMaster" Target="../slideMasters/slideMaster4.xml"/><Relationship Id="rId6" Type="http://schemas.openxmlformats.org/officeDocument/2006/relationships/image" Target="../media/image35.png"/><Relationship Id="rId11" Type="http://schemas.openxmlformats.org/officeDocument/2006/relationships/image" Target="../media/image40.png"/><Relationship Id="rId24" Type="http://schemas.openxmlformats.org/officeDocument/2006/relationships/image" Target="../media/image53.png"/><Relationship Id="rId32" Type="http://schemas.openxmlformats.org/officeDocument/2006/relationships/image" Target="../media/image59.png"/><Relationship Id="rId37" Type="http://schemas.openxmlformats.org/officeDocument/2006/relationships/image" Target="../media/image64.jpeg"/><Relationship Id="rId40" Type="http://schemas.openxmlformats.org/officeDocument/2006/relationships/image" Target="../media/image67.png"/><Relationship Id="rId5" Type="http://schemas.openxmlformats.org/officeDocument/2006/relationships/image" Target="../media/image34.png"/><Relationship Id="rId15" Type="http://schemas.openxmlformats.org/officeDocument/2006/relationships/image" Target="../media/image44.png"/><Relationship Id="rId23" Type="http://schemas.openxmlformats.org/officeDocument/2006/relationships/image" Target="../media/image52.jpg"/><Relationship Id="rId28" Type="http://schemas.openxmlformats.org/officeDocument/2006/relationships/image" Target="../media/image56.jpeg"/><Relationship Id="rId36" Type="http://schemas.openxmlformats.org/officeDocument/2006/relationships/image" Target="../media/image63.jpeg"/><Relationship Id="rId10" Type="http://schemas.openxmlformats.org/officeDocument/2006/relationships/image" Target="../media/image39.jpeg"/><Relationship Id="rId19" Type="http://schemas.openxmlformats.org/officeDocument/2006/relationships/image" Target="../media/image48.png"/><Relationship Id="rId31" Type="http://schemas.openxmlformats.org/officeDocument/2006/relationships/image" Target="../media/image58.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 Id="rId22" Type="http://schemas.openxmlformats.org/officeDocument/2006/relationships/image" Target="../media/image51.png"/><Relationship Id="rId27" Type="http://schemas.openxmlformats.org/officeDocument/2006/relationships/hyperlink" Target="http://www.google.co.uk/url?sa=i&amp;rct=j&amp;q=&amp;esrc=s&amp;source=images&amp;cd=&amp;cad=rja&amp;uact=8&amp;ved=0ahUKEwidnPuZ_KjKAhWIVRQKHcBPDz0QjRwIBw&amp;url=http://consumercomplaintsnumbers.co.uk/numbers/edf-energy-complaints-0800-051-1643/&amp;psig=AFQjCNGPKrZmRKO2TRtYmN0gVhjvDVhEIg&amp;ust=1452849477471981" TargetMode="External"/><Relationship Id="rId30" Type="http://schemas.openxmlformats.org/officeDocument/2006/relationships/image" Target="../media/image57.jpeg"/><Relationship Id="rId35" Type="http://schemas.openxmlformats.org/officeDocument/2006/relationships/image" Target="../media/image62.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44308E2C-6D86-4E3E-84D7-FA20F9A77A53}" type="datetimeFigureOut">
              <a:rPr lang="en-GB" smtClean="0"/>
              <a:t>20/05/2016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C2CC178-1117-4C04-9A9B-096075E6FDCC}" type="slidenum">
              <a:rPr lang="en-GB" smtClean="0"/>
              <a:t>‹#›</a:t>
            </a:fld>
            <a:endParaRPr lang="en-GB"/>
          </a:p>
        </p:txBody>
      </p:sp>
    </p:spTree>
    <p:extLst>
      <p:ext uri="{BB962C8B-B14F-4D97-AF65-F5344CB8AC3E}">
        <p14:creationId xmlns:p14="http://schemas.microsoft.com/office/powerpoint/2010/main" val="3310833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4308E2C-6D86-4E3E-84D7-FA20F9A77A53}" type="datetimeFigureOut">
              <a:rPr lang="en-GB" smtClean="0"/>
              <a:t>20/05/2016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C2CC178-1117-4C04-9A9B-096075E6FDCC}" type="slidenum">
              <a:rPr lang="en-GB" smtClean="0"/>
              <a:t>‹#›</a:t>
            </a:fld>
            <a:endParaRPr lang="en-GB"/>
          </a:p>
        </p:txBody>
      </p:sp>
    </p:spTree>
    <p:extLst>
      <p:ext uri="{BB962C8B-B14F-4D97-AF65-F5344CB8AC3E}">
        <p14:creationId xmlns:p14="http://schemas.microsoft.com/office/powerpoint/2010/main" val="9620820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4308E2C-6D86-4E3E-84D7-FA20F9A77A53}" type="datetimeFigureOut">
              <a:rPr lang="en-GB" smtClean="0"/>
              <a:t>20/05/2016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C2CC178-1117-4C04-9A9B-096075E6FDCC}" type="slidenum">
              <a:rPr lang="en-GB" smtClean="0"/>
              <a:t>‹#›</a:t>
            </a:fld>
            <a:endParaRPr lang="en-GB"/>
          </a:p>
        </p:txBody>
      </p:sp>
    </p:spTree>
    <p:extLst>
      <p:ext uri="{BB962C8B-B14F-4D97-AF65-F5344CB8AC3E}">
        <p14:creationId xmlns:p14="http://schemas.microsoft.com/office/powerpoint/2010/main" val="8770811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2F2E42BC-CC31-4CA8-BD49-D7D2765FE1FB}" type="datetimeFigureOut">
              <a:rPr lang="en-GB" smtClean="0">
                <a:solidFill>
                  <a:prstClr val="black">
                    <a:tint val="75000"/>
                  </a:prstClr>
                </a:solidFill>
              </a:rPr>
              <a:pPr/>
              <a:t>20/05/2016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728505F-AAA9-4962-B6C4-A5BC5A34AA1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1683106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2F2E42BC-CC31-4CA8-BD49-D7D2765FE1FB}" type="datetimeFigureOut">
              <a:rPr lang="en-GB" smtClean="0">
                <a:solidFill>
                  <a:prstClr val="black">
                    <a:tint val="75000"/>
                  </a:prstClr>
                </a:solidFill>
              </a:rPr>
              <a:pPr/>
              <a:t>20/05/2016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728505F-AAA9-4962-B6C4-A5BC5A34AA1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3758920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F2E42BC-CC31-4CA8-BD49-D7D2765FE1FB}" type="datetimeFigureOut">
              <a:rPr lang="en-GB" smtClean="0">
                <a:solidFill>
                  <a:prstClr val="black">
                    <a:tint val="75000"/>
                  </a:prstClr>
                </a:solidFill>
              </a:rPr>
              <a:pPr/>
              <a:t>20/05/2016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728505F-AAA9-4962-B6C4-A5BC5A34AA1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045544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2F2E42BC-CC31-4CA8-BD49-D7D2765FE1FB}" type="datetimeFigureOut">
              <a:rPr lang="en-GB" smtClean="0">
                <a:solidFill>
                  <a:prstClr val="black">
                    <a:tint val="75000"/>
                  </a:prstClr>
                </a:solidFill>
              </a:rPr>
              <a:pPr/>
              <a:t>20/05/2016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1728505F-AAA9-4962-B6C4-A5BC5A34AA1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2154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2F2E42BC-CC31-4CA8-BD49-D7D2765FE1FB}" type="datetimeFigureOut">
              <a:rPr lang="en-GB" smtClean="0">
                <a:solidFill>
                  <a:prstClr val="black">
                    <a:tint val="75000"/>
                  </a:prstClr>
                </a:solidFill>
              </a:rPr>
              <a:pPr/>
              <a:t>20/05/2016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1728505F-AAA9-4962-B6C4-A5BC5A34AA1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27496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2F2E42BC-CC31-4CA8-BD49-D7D2765FE1FB}" type="datetimeFigureOut">
              <a:rPr lang="en-GB" smtClean="0">
                <a:solidFill>
                  <a:prstClr val="black">
                    <a:tint val="75000"/>
                  </a:prstClr>
                </a:solidFill>
              </a:rPr>
              <a:pPr/>
              <a:t>20/05/2016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1728505F-AAA9-4962-B6C4-A5BC5A34AA1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564643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2E42BC-CC31-4CA8-BD49-D7D2765FE1FB}" type="datetimeFigureOut">
              <a:rPr lang="en-GB" smtClean="0">
                <a:solidFill>
                  <a:prstClr val="black">
                    <a:tint val="75000"/>
                  </a:prstClr>
                </a:solidFill>
              </a:rPr>
              <a:pPr/>
              <a:t>20/05/2016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1728505F-AAA9-4962-B6C4-A5BC5A34AA1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1245109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2E42BC-CC31-4CA8-BD49-D7D2765FE1FB}" type="datetimeFigureOut">
              <a:rPr lang="en-GB" smtClean="0">
                <a:solidFill>
                  <a:prstClr val="black">
                    <a:tint val="75000"/>
                  </a:prstClr>
                </a:solidFill>
              </a:rPr>
              <a:pPr/>
              <a:t>20/05/2016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1728505F-AAA9-4962-B6C4-A5BC5A34AA1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07669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4308E2C-6D86-4E3E-84D7-FA20F9A77A53}" type="datetimeFigureOut">
              <a:rPr lang="en-GB" smtClean="0"/>
              <a:t>20/05/2016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C2CC178-1117-4C04-9A9B-096075E6FDCC}" type="slidenum">
              <a:rPr lang="en-GB" smtClean="0"/>
              <a:t>‹#›</a:t>
            </a:fld>
            <a:endParaRPr lang="en-GB"/>
          </a:p>
        </p:txBody>
      </p:sp>
    </p:spTree>
    <p:extLst>
      <p:ext uri="{BB962C8B-B14F-4D97-AF65-F5344CB8AC3E}">
        <p14:creationId xmlns:p14="http://schemas.microsoft.com/office/powerpoint/2010/main" val="40085187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2E42BC-CC31-4CA8-BD49-D7D2765FE1FB}" type="datetimeFigureOut">
              <a:rPr lang="en-GB" smtClean="0">
                <a:solidFill>
                  <a:prstClr val="black">
                    <a:tint val="75000"/>
                  </a:prstClr>
                </a:solidFill>
              </a:rPr>
              <a:pPr/>
              <a:t>20/05/2016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1728505F-AAA9-4962-B6C4-A5BC5A34AA1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7570911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2F2E42BC-CC31-4CA8-BD49-D7D2765FE1FB}" type="datetimeFigureOut">
              <a:rPr lang="en-GB" smtClean="0">
                <a:solidFill>
                  <a:prstClr val="black">
                    <a:tint val="75000"/>
                  </a:prstClr>
                </a:solidFill>
              </a:rPr>
              <a:pPr/>
              <a:t>20/05/2016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728505F-AAA9-4962-B6C4-A5BC5A34AA1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5907011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2F2E42BC-CC31-4CA8-BD49-D7D2765FE1FB}" type="datetimeFigureOut">
              <a:rPr lang="en-GB" smtClean="0">
                <a:solidFill>
                  <a:prstClr val="black">
                    <a:tint val="75000"/>
                  </a:prstClr>
                </a:solidFill>
              </a:rPr>
              <a:pPr/>
              <a:t>20/05/2016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728505F-AAA9-4962-B6C4-A5BC5A34AA1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0740084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PhAnim="0" preserve="1" userDrawn="1">
  <p:cSld name="Title Slide">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a:solidFill>
                <a:srgbClr val="FFFFFF"/>
              </a:solidFill>
            </a:endParaRPr>
          </a:p>
        </p:txBody>
      </p:sp>
      <p:pic>
        <p:nvPicPr>
          <p:cNvPr id="13" name="Picture 2" descr="Z:\Logos\RES logo folder\logo_300x600.jpg"/>
          <p:cNvPicPr>
            <a:picLocks noChangeAspect="1" noChangeArrowheads="1"/>
          </p:cNvPicPr>
          <p:nvPr userDrawn="1"/>
        </p:nvPicPr>
        <p:blipFill>
          <a:blip r:embed="rId2" cstate="screen"/>
          <a:srcRect/>
          <a:stretch>
            <a:fillRect/>
          </a:stretch>
        </p:blipFill>
        <p:spPr bwMode="auto">
          <a:xfrm>
            <a:off x="511856" y="880599"/>
            <a:ext cx="2687112" cy="1343556"/>
          </a:xfrm>
          <a:prstGeom prst="rect">
            <a:avLst/>
          </a:prstGeom>
          <a:noFill/>
        </p:spPr>
      </p:pic>
      <p:pic>
        <p:nvPicPr>
          <p:cNvPr id="6" name="Picture 2" descr="Z:\Group\Branding Elements\Logos\Icons\RES_5icons_LATEST_notext.jpg"/>
          <p:cNvPicPr>
            <a:picLocks noChangeAspect="1" noChangeArrowheads="1"/>
          </p:cNvPicPr>
          <p:nvPr userDrawn="1"/>
        </p:nvPicPr>
        <p:blipFill>
          <a:blip r:embed="rId3" cstate="print"/>
          <a:srcRect/>
          <a:stretch>
            <a:fillRect/>
          </a:stretch>
        </p:blipFill>
        <p:spPr bwMode="auto">
          <a:xfrm>
            <a:off x="782460" y="4339366"/>
            <a:ext cx="7153276" cy="1304925"/>
          </a:xfrm>
          <a:prstGeom prst="rect">
            <a:avLst/>
          </a:prstGeom>
          <a:noFill/>
          <a:effectLst>
            <a:reflection blurRad="6350" stA="50000" endA="300" endPos="55500" dist="50800" dir="5400000" sy="-100000" algn="bl" rotWithShape="0"/>
          </a:effectLst>
        </p:spPr>
      </p:pic>
    </p:spTree>
    <p:extLst>
      <p:ext uri="{BB962C8B-B14F-4D97-AF65-F5344CB8AC3E}">
        <p14:creationId xmlns:p14="http://schemas.microsoft.com/office/powerpoint/2010/main" val="3872409453"/>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a:lstStyle>
            <a:lvl1pPr>
              <a:defRPr>
                <a:solidFill>
                  <a:schemeClr val="bg2">
                    <a:lumMod val="60000"/>
                    <a:lumOff val="40000"/>
                  </a:schemeClr>
                </a:solidFill>
              </a:defRPr>
            </a:lvl1pPr>
          </a:lstStyle>
          <a:p>
            <a:endParaRPr lang="en-GB">
              <a:solidFill>
                <a:srgbClr val="969696">
                  <a:lumMod val="60000"/>
                  <a:lumOff val="40000"/>
                </a:srgb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a:lstStyle>
            <a:lvl1pPr>
              <a:defRPr>
                <a:solidFill>
                  <a:schemeClr val="bg2">
                    <a:lumMod val="60000"/>
                    <a:lumOff val="40000"/>
                  </a:schemeClr>
                </a:solidFill>
              </a:defRPr>
            </a:lvl1pPr>
          </a:lstStyle>
          <a:p>
            <a:endParaRPr lang="en-GB">
              <a:solidFill>
                <a:srgbClr val="969696">
                  <a:lumMod val="60000"/>
                  <a:lumOff val="40000"/>
                </a:srgbClr>
              </a:solidFill>
            </a:endParaRPr>
          </a:p>
        </p:txBody>
      </p:sp>
      <p:sp>
        <p:nvSpPr>
          <p:cNvPr id="7" name="Slide Number Placeholder 5"/>
          <p:cNvSpPr>
            <a:spLocks noGrp="1"/>
          </p:cNvSpPr>
          <p:nvPr>
            <p:ph type="sldNum" sz="quarter" idx="4"/>
          </p:nvPr>
        </p:nvSpPr>
        <p:spPr>
          <a:xfrm>
            <a:off x="6845808" y="6356350"/>
            <a:ext cx="2133600" cy="365125"/>
          </a:xfrm>
          <a:prstGeom prst="rect">
            <a:avLst/>
          </a:prstGeom>
        </p:spPr>
        <p:txBody>
          <a:bodyPr/>
          <a:lstStyle>
            <a:lvl1pPr algn="r">
              <a:defRPr>
                <a:solidFill>
                  <a:schemeClr val="bg2">
                    <a:lumMod val="60000"/>
                    <a:lumOff val="40000"/>
                  </a:schemeClr>
                </a:solidFill>
              </a:defRPr>
            </a:lvl1pPr>
          </a:lstStyle>
          <a:p>
            <a:fld id="{115EFD02-6CCC-46C7-B9FA-587A28970004}" type="slidenum">
              <a:rPr lang="en-GB" smtClean="0">
                <a:solidFill>
                  <a:srgbClr val="969696">
                    <a:lumMod val="60000"/>
                    <a:lumOff val="40000"/>
                  </a:srgbClr>
                </a:solidFill>
              </a:rPr>
              <a:pPr/>
              <a:t>‹#›</a:t>
            </a:fld>
            <a:endParaRPr lang="en-GB">
              <a:solidFill>
                <a:srgbClr val="969696">
                  <a:lumMod val="60000"/>
                  <a:lumOff val="40000"/>
                </a:srgbClr>
              </a:solidFill>
            </a:endParaRPr>
          </a:p>
        </p:txBody>
      </p:sp>
    </p:spTree>
    <p:extLst>
      <p:ext uri="{BB962C8B-B14F-4D97-AF65-F5344CB8AC3E}">
        <p14:creationId xmlns:p14="http://schemas.microsoft.com/office/powerpoint/2010/main" val="3909128200"/>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429626"/>
            <a:ext cx="5527675" cy="323850"/>
          </a:xfrm>
        </p:spPr>
        <p:txBody>
          <a:bodyPr/>
          <a:lstStyle>
            <a:lvl1pPr>
              <a:defRPr sz="2000"/>
            </a:lvl1pPr>
          </a:lstStyle>
          <a:p>
            <a:r>
              <a:rPr lang="en-US" dirty="0" smtClean="0"/>
              <a:t>Click to edit Master title style</a:t>
            </a:r>
            <a:endParaRPr lang="en-GB" dirty="0"/>
          </a:p>
        </p:txBody>
      </p:sp>
      <p:sp>
        <p:nvSpPr>
          <p:cNvPr id="3" name="Date Placeholder 3"/>
          <p:cNvSpPr>
            <a:spLocks noGrp="1"/>
          </p:cNvSpPr>
          <p:nvPr>
            <p:ph type="dt" sz="half" idx="2"/>
          </p:nvPr>
        </p:nvSpPr>
        <p:spPr>
          <a:xfrm>
            <a:off x="457200" y="6356350"/>
            <a:ext cx="2133600" cy="365125"/>
          </a:xfrm>
          <a:prstGeom prst="rect">
            <a:avLst/>
          </a:prstGeom>
        </p:spPr>
        <p:txBody>
          <a:bodyPr/>
          <a:lstStyle>
            <a:lvl1pPr>
              <a:defRPr>
                <a:solidFill>
                  <a:schemeClr val="bg2">
                    <a:lumMod val="60000"/>
                    <a:lumOff val="40000"/>
                  </a:schemeClr>
                </a:solidFill>
              </a:defRPr>
            </a:lvl1pPr>
          </a:lstStyle>
          <a:p>
            <a:endParaRPr lang="en-GB">
              <a:solidFill>
                <a:srgbClr val="969696">
                  <a:lumMod val="60000"/>
                  <a:lumOff val="40000"/>
                </a:srgbClr>
              </a:solidFill>
            </a:endParaRPr>
          </a:p>
        </p:txBody>
      </p:sp>
      <p:sp>
        <p:nvSpPr>
          <p:cNvPr id="4" name="Footer Placeholder 4"/>
          <p:cNvSpPr>
            <a:spLocks noGrp="1"/>
          </p:cNvSpPr>
          <p:nvPr>
            <p:ph type="ftr" sz="quarter" idx="3"/>
          </p:nvPr>
        </p:nvSpPr>
        <p:spPr>
          <a:xfrm>
            <a:off x="3124200" y="6356350"/>
            <a:ext cx="2895600" cy="365125"/>
          </a:xfrm>
          <a:prstGeom prst="rect">
            <a:avLst/>
          </a:prstGeom>
        </p:spPr>
        <p:txBody>
          <a:bodyPr/>
          <a:lstStyle>
            <a:lvl1pPr>
              <a:defRPr>
                <a:solidFill>
                  <a:schemeClr val="bg2">
                    <a:lumMod val="60000"/>
                    <a:lumOff val="40000"/>
                  </a:schemeClr>
                </a:solidFill>
              </a:defRPr>
            </a:lvl1pPr>
          </a:lstStyle>
          <a:p>
            <a:endParaRPr lang="en-GB">
              <a:solidFill>
                <a:srgbClr val="969696">
                  <a:lumMod val="60000"/>
                  <a:lumOff val="40000"/>
                </a:srgbClr>
              </a:solidFill>
            </a:endParaRPr>
          </a:p>
        </p:txBody>
      </p:sp>
      <p:sp>
        <p:nvSpPr>
          <p:cNvPr id="6" name="Slide Number Placeholder 5"/>
          <p:cNvSpPr>
            <a:spLocks noGrp="1"/>
          </p:cNvSpPr>
          <p:nvPr>
            <p:ph type="sldNum" sz="quarter" idx="4"/>
          </p:nvPr>
        </p:nvSpPr>
        <p:spPr>
          <a:xfrm>
            <a:off x="6845808" y="6356350"/>
            <a:ext cx="2133600" cy="365125"/>
          </a:xfrm>
          <a:prstGeom prst="rect">
            <a:avLst/>
          </a:prstGeom>
        </p:spPr>
        <p:txBody>
          <a:bodyPr/>
          <a:lstStyle>
            <a:lvl1pPr algn="r">
              <a:defRPr>
                <a:solidFill>
                  <a:schemeClr val="bg2">
                    <a:lumMod val="60000"/>
                    <a:lumOff val="40000"/>
                  </a:schemeClr>
                </a:solidFill>
              </a:defRPr>
            </a:lvl1pPr>
          </a:lstStyle>
          <a:p>
            <a:fld id="{115EFD02-6CCC-46C7-B9FA-587A28970004}" type="slidenum">
              <a:rPr lang="en-GB" smtClean="0">
                <a:solidFill>
                  <a:srgbClr val="969696">
                    <a:lumMod val="60000"/>
                    <a:lumOff val="40000"/>
                  </a:srgbClr>
                </a:solidFill>
              </a:rPr>
              <a:pPr/>
              <a:t>‹#›</a:t>
            </a:fld>
            <a:endParaRPr lang="en-GB">
              <a:solidFill>
                <a:srgbClr val="969696">
                  <a:lumMod val="60000"/>
                  <a:lumOff val="40000"/>
                </a:srgbClr>
              </a:solidFill>
            </a:endParaRPr>
          </a:p>
        </p:txBody>
      </p:sp>
    </p:spTree>
    <p:extLst>
      <p:ext uri="{BB962C8B-B14F-4D97-AF65-F5344CB8AC3E}">
        <p14:creationId xmlns:p14="http://schemas.microsoft.com/office/powerpoint/2010/main" val="4123558869"/>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2133600" cy="365125"/>
          </a:xfrm>
          <a:prstGeom prst="rect">
            <a:avLst/>
          </a:prstGeom>
        </p:spPr>
        <p:txBody>
          <a:bodyPr/>
          <a:lstStyle>
            <a:lvl1pPr>
              <a:defRPr>
                <a:solidFill>
                  <a:schemeClr val="bg2">
                    <a:lumMod val="60000"/>
                    <a:lumOff val="40000"/>
                  </a:schemeClr>
                </a:solidFill>
              </a:defRPr>
            </a:lvl1pPr>
          </a:lstStyle>
          <a:p>
            <a:endParaRPr lang="en-GB">
              <a:solidFill>
                <a:srgbClr val="969696">
                  <a:lumMod val="60000"/>
                  <a:lumOff val="40000"/>
                </a:srgbClr>
              </a:solidFill>
            </a:endParaRPr>
          </a:p>
        </p:txBody>
      </p:sp>
      <p:sp>
        <p:nvSpPr>
          <p:cNvPr id="3" name="Footer Placeholder 4"/>
          <p:cNvSpPr>
            <a:spLocks noGrp="1"/>
          </p:cNvSpPr>
          <p:nvPr>
            <p:ph type="ftr" sz="quarter" idx="3"/>
          </p:nvPr>
        </p:nvSpPr>
        <p:spPr>
          <a:xfrm>
            <a:off x="3124200" y="6356350"/>
            <a:ext cx="2895600" cy="365125"/>
          </a:xfrm>
          <a:prstGeom prst="rect">
            <a:avLst/>
          </a:prstGeom>
        </p:spPr>
        <p:txBody>
          <a:bodyPr/>
          <a:lstStyle>
            <a:lvl1pPr>
              <a:defRPr>
                <a:solidFill>
                  <a:schemeClr val="bg2">
                    <a:lumMod val="60000"/>
                    <a:lumOff val="40000"/>
                  </a:schemeClr>
                </a:solidFill>
              </a:defRPr>
            </a:lvl1pPr>
          </a:lstStyle>
          <a:p>
            <a:endParaRPr lang="en-GB">
              <a:solidFill>
                <a:srgbClr val="969696">
                  <a:lumMod val="60000"/>
                  <a:lumOff val="40000"/>
                </a:srgbClr>
              </a:solidFill>
            </a:endParaRPr>
          </a:p>
        </p:txBody>
      </p:sp>
      <p:sp>
        <p:nvSpPr>
          <p:cNvPr id="5" name="Slide Number Placeholder 5"/>
          <p:cNvSpPr>
            <a:spLocks noGrp="1"/>
          </p:cNvSpPr>
          <p:nvPr>
            <p:ph type="sldNum" sz="quarter" idx="4"/>
          </p:nvPr>
        </p:nvSpPr>
        <p:spPr>
          <a:xfrm>
            <a:off x="6845808" y="6356350"/>
            <a:ext cx="2133600" cy="365125"/>
          </a:xfrm>
          <a:prstGeom prst="rect">
            <a:avLst/>
          </a:prstGeom>
        </p:spPr>
        <p:txBody>
          <a:bodyPr/>
          <a:lstStyle>
            <a:lvl1pPr algn="r">
              <a:defRPr>
                <a:solidFill>
                  <a:schemeClr val="bg2">
                    <a:lumMod val="60000"/>
                    <a:lumOff val="40000"/>
                  </a:schemeClr>
                </a:solidFill>
              </a:defRPr>
            </a:lvl1pPr>
          </a:lstStyle>
          <a:p>
            <a:fld id="{115EFD02-6CCC-46C7-B9FA-587A28970004}" type="slidenum">
              <a:rPr lang="en-GB" smtClean="0">
                <a:solidFill>
                  <a:srgbClr val="969696">
                    <a:lumMod val="60000"/>
                    <a:lumOff val="40000"/>
                  </a:srgbClr>
                </a:solidFill>
              </a:rPr>
              <a:pPr/>
              <a:t>‹#›</a:t>
            </a:fld>
            <a:endParaRPr lang="en-GB">
              <a:solidFill>
                <a:srgbClr val="969696">
                  <a:lumMod val="60000"/>
                  <a:lumOff val="40000"/>
                </a:srgbClr>
              </a:solidFill>
            </a:endParaRPr>
          </a:p>
        </p:txBody>
      </p:sp>
    </p:spTree>
    <p:extLst>
      <p:ext uri="{BB962C8B-B14F-4D97-AF65-F5344CB8AC3E}">
        <p14:creationId xmlns:p14="http://schemas.microsoft.com/office/powerpoint/2010/main" val="891728636"/>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07420" y="795867"/>
            <a:ext cx="9036579"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321733" y="5139267"/>
            <a:ext cx="5486400" cy="12160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457200" y="6356350"/>
            <a:ext cx="2133600" cy="365125"/>
          </a:xfrm>
          <a:prstGeom prst="rect">
            <a:avLst/>
          </a:prstGeom>
        </p:spPr>
        <p:txBody>
          <a:bodyPr/>
          <a:lstStyle>
            <a:lvl1pPr>
              <a:defRPr>
                <a:solidFill>
                  <a:schemeClr val="bg2">
                    <a:lumMod val="60000"/>
                    <a:lumOff val="40000"/>
                  </a:schemeClr>
                </a:solidFill>
              </a:defRPr>
            </a:lvl1pPr>
          </a:lstStyle>
          <a:p>
            <a:endParaRPr lang="en-GB">
              <a:solidFill>
                <a:srgbClr val="969696">
                  <a:lumMod val="60000"/>
                  <a:lumOff val="40000"/>
                </a:srgbClr>
              </a:solidFill>
            </a:endParaRPr>
          </a:p>
        </p:txBody>
      </p:sp>
      <p:sp>
        <p:nvSpPr>
          <p:cNvPr id="6" name="Footer Placeholder 4"/>
          <p:cNvSpPr>
            <a:spLocks noGrp="1"/>
          </p:cNvSpPr>
          <p:nvPr>
            <p:ph type="ftr" sz="quarter" idx="3"/>
          </p:nvPr>
        </p:nvSpPr>
        <p:spPr>
          <a:xfrm>
            <a:off x="3124200" y="6356350"/>
            <a:ext cx="2895600" cy="365125"/>
          </a:xfrm>
          <a:prstGeom prst="rect">
            <a:avLst/>
          </a:prstGeom>
        </p:spPr>
        <p:txBody>
          <a:bodyPr/>
          <a:lstStyle>
            <a:lvl1pPr>
              <a:defRPr>
                <a:solidFill>
                  <a:schemeClr val="bg2">
                    <a:lumMod val="60000"/>
                    <a:lumOff val="40000"/>
                  </a:schemeClr>
                </a:solidFill>
              </a:defRPr>
            </a:lvl1pPr>
          </a:lstStyle>
          <a:p>
            <a:endParaRPr lang="en-GB">
              <a:solidFill>
                <a:srgbClr val="969696">
                  <a:lumMod val="60000"/>
                  <a:lumOff val="40000"/>
                </a:srgbClr>
              </a:solidFill>
            </a:endParaRPr>
          </a:p>
        </p:txBody>
      </p:sp>
      <p:sp>
        <p:nvSpPr>
          <p:cNvPr id="8" name="Slide Number Placeholder 5"/>
          <p:cNvSpPr>
            <a:spLocks noGrp="1"/>
          </p:cNvSpPr>
          <p:nvPr>
            <p:ph type="sldNum" sz="quarter" idx="4"/>
          </p:nvPr>
        </p:nvSpPr>
        <p:spPr>
          <a:xfrm>
            <a:off x="6845808" y="6356350"/>
            <a:ext cx="2133600" cy="365125"/>
          </a:xfrm>
          <a:prstGeom prst="rect">
            <a:avLst/>
          </a:prstGeom>
        </p:spPr>
        <p:txBody>
          <a:bodyPr/>
          <a:lstStyle>
            <a:lvl1pPr algn="r">
              <a:defRPr>
                <a:solidFill>
                  <a:schemeClr val="bg2">
                    <a:lumMod val="60000"/>
                    <a:lumOff val="40000"/>
                  </a:schemeClr>
                </a:solidFill>
              </a:defRPr>
            </a:lvl1pPr>
          </a:lstStyle>
          <a:p>
            <a:fld id="{115EFD02-6CCC-46C7-B9FA-587A28970004}" type="slidenum">
              <a:rPr lang="en-GB" smtClean="0">
                <a:solidFill>
                  <a:srgbClr val="969696">
                    <a:lumMod val="60000"/>
                    <a:lumOff val="40000"/>
                  </a:srgbClr>
                </a:solidFill>
              </a:rPr>
              <a:pPr/>
              <a:t>‹#›</a:t>
            </a:fld>
            <a:endParaRPr lang="en-GB">
              <a:solidFill>
                <a:srgbClr val="969696">
                  <a:lumMod val="60000"/>
                  <a:lumOff val="40000"/>
                </a:srgbClr>
              </a:solidFill>
            </a:endParaRPr>
          </a:p>
        </p:txBody>
      </p:sp>
    </p:spTree>
    <p:extLst>
      <p:ext uri="{BB962C8B-B14F-4D97-AF65-F5344CB8AC3E}">
        <p14:creationId xmlns:p14="http://schemas.microsoft.com/office/powerpoint/2010/main" val="3278694655"/>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45238" y="730250"/>
            <a:ext cx="2019300" cy="53181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285750" y="730250"/>
            <a:ext cx="5907088" cy="5318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13"/>
          <p:cNvSpPr>
            <a:spLocks noGrp="1" noChangeArrowheads="1"/>
          </p:cNvSpPr>
          <p:nvPr>
            <p:ph type="sldNum" sz="quarter" idx="10"/>
          </p:nvPr>
        </p:nvSpPr>
        <p:spPr>
          <a:xfrm>
            <a:off x="7843838" y="6454775"/>
            <a:ext cx="938212" cy="306388"/>
          </a:xfrm>
          <a:prstGeom prst="rect">
            <a:avLst/>
          </a:prstGeom>
          <a:ln/>
        </p:spPr>
        <p:txBody>
          <a:bodyPr/>
          <a:lstStyle>
            <a:lvl1pPr>
              <a:defRPr/>
            </a:lvl1pPr>
          </a:lstStyle>
          <a:p>
            <a:pPr>
              <a:defRPr/>
            </a:pPr>
            <a:fld id="{716D086E-44DA-4C43-B922-063D4B92383C}" type="slidenum">
              <a:rPr lang="en-US">
                <a:solidFill>
                  <a:srgbClr val="969696">
                    <a:lumMod val="60000"/>
                    <a:lumOff val="40000"/>
                  </a:srgbClr>
                </a:solidFill>
              </a:rPr>
              <a:pPr>
                <a:defRPr/>
              </a:pPr>
              <a:t>‹#›</a:t>
            </a:fld>
            <a:endParaRPr lang="en-US">
              <a:solidFill>
                <a:srgbClr val="969696">
                  <a:lumMod val="60000"/>
                  <a:lumOff val="40000"/>
                </a:srgbClr>
              </a:solidFill>
            </a:endParaRPr>
          </a:p>
        </p:txBody>
      </p:sp>
      <p:pic>
        <p:nvPicPr>
          <p:cNvPr id="5" name="Picture 5" descr="Holding1"/>
          <p:cNvPicPr>
            <a:picLocks noChangeAspect="1" noChangeArrowheads="1"/>
          </p:cNvPicPr>
          <p:nvPr userDrawn="1"/>
        </p:nvPicPr>
        <p:blipFill>
          <a:blip r:embed="rId2" cstate="screen"/>
          <a:srcRect/>
          <a:stretch>
            <a:fillRect/>
          </a:stretch>
        </p:blipFill>
        <p:spPr bwMode="auto">
          <a:xfrm>
            <a:off x="0" y="0"/>
            <a:ext cx="9144000" cy="6859588"/>
          </a:xfrm>
          <a:prstGeom prst="rect">
            <a:avLst/>
          </a:prstGeom>
          <a:noFill/>
          <a:ln w="9525">
            <a:noFill/>
            <a:miter lim="800000"/>
            <a:headEnd/>
            <a:tailEnd/>
          </a:ln>
        </p:spPr>
      </p:pic>
    </p:spTree>
    <p:extLst>
      <p:ext uri="{BB962C8B-B14F-4D97-AF65-F5344CB8AC3E}">
        <p14:creationId xmlns:p14="http://schemas.microsoft.com/office/powerpoint/2010/main" val="77604741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GB"/>
          </a:p>
        </p:txBody>
      </p:sp>
      <p:sp>
        <p:nvSpPr>
          <p:cNvPr id="3" name="Slide Number Placeholder 2"/>
          <p:cNvSpPr>
            <a:spLocks noGrp="1"/>
          </p:cNvSpPr>
          <p:nvPr>
            <p:ph type="sldNum" sz="quarter" idx="10"/>
          </p:nvPr>
        </p:nvSpPr>
        <p:spPr>
          <a:xfrm>
            <a:off x="7843838" y="6454775"/>
            <a:ext cx="938212" cy="306388"/>
          </a:xfrm>
          <a:prstGeom prst="rect">
            <a:avLst/>
          </a:prstGeom>
        </p:spPr>
        <p:txBody>
          <a:bodyPr/>
          <a:lstStyle/>
          <a:p>
            <a:pPr>
              <a:defRPr/>
            </a:pPr>
            <a:fld id="{4F492EBC-DEF2-4E61-B2FC-E4D9B636B3DB}" type="slidenum">
              <a:rPr lang="en-US" smtClean="0">
                <a:solidFill>
                  <a:srgbClr val="969696">
                    <a:lumMod val="60000"/>
                    <a:lumOff val="40000"/>
                  </a:srgbClr>
                </a:solidFill>
              </a:rPr>
              <a:pPr>
                <a:defRPr/>
              </a:pPr>
              <a:t>‹#›</a:t>
            </a:fld>
            <a:endParaRPr lang="en-US">
              <a:solidFill>
                <a:srgbClr val="969696">
                  <a:lumMod val="60000"/>
                  <a:lumOff val="40000"/>
                </a:srgbClr>
              </a:solidFill>
            </a:endParaRPr>
          </a:p>
        </p:txBody>
      </p:sp>
      <p:sp>
        <p:nvSpPr>
          <p:cNvPr id="4" name="Rectangle 3"/>
          <p:cNvSpPr/>
          <p:nvPr userDrawn="1"/>
        </p:nvSpPr>
        <p:spPr>
          <a:xfrm>
            <a:off x="0" y="0"/>
            <a:ext cx="9144000" cy="6858000"/>
          </a:xfrm>
          <a:prstGeom prst="rect">
            <a:avLst/>
          </a:prstGeom>
          <a:solidFill>
            <a:srgbClr val="768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a:solidFill>
                <a:srgbClr val="FFFFFF"/>
              </a:solidFill>
            </a:endParaRPr>
          </a:p>
        </p:txBody>
      </p:sp>
      <p:pic>
        <p:nvPicPr>
          <p:cNvPr id="5" name="Picture 2" descr="Z:\Logos\icons\RES_6icons.png"/>
          <p:cNvPicPr>
            <a:picLocks noChangeAspect="1" noChangeArrowheads="1"/>
          </p:cNvPicPr>
          <p:nvPr userDrawn="1"/>
        </p:nvPicPr>
        <p:blipFill>
          <a:blip r:embed="rId2" cstate="screen"/>
          <a:srcRect/>
          <a:stretch>
            <a:fillRect/>
          </a:stretch>
        </p:blipFill>
        <p:spPr bwMode="auto">
          <a:xfrm>
            <a:off x="0" y="1981201"/>
            <a:ext cx="5507590" cy="4038600"/>
          </a:xfrm>
          <a:prstGeom prst="rect">
            <a:avLst/>
          </a:prstGeom>
          <a:noFill/>
        </p:spPr>
      </p:pic>
      <p:cxnSp>
        <p:nvCxnSpPr>
          <p:cNvPr id="8" name="Straight Connector 7"/>
          <p:cNvCxnSpPr/>
          <p:nvPr userDrawn="1"/>
        </p:nvCxnSpPr>
        <p:spPr>
          <a:xfrm>
            <a:off x="5655733" y="2057386"/>
            <a:ext cx="3488267" cy="0"/>
          </a:xfrm>
          <a:prstGeom prst="line">
            <a:avLst/>
          </a:prstGeom>
          <a:ln>
            <a:prstDash val="sysDot"/>
          </a:ln>
        </p:spPr>
        <p:style>
          <a:lnRef idx="1">
            <a:schemeClr val="accent3"/>
          </a:lnRef>
          <a:fillRef idx="0">
            <a:schemeClr val="accent3"/>
          </a:fillRef>
          <a:effectRef idx="0">
            <a:schemeClr val="accent3"/>
          </a:effectRef>
          <a:fontRef idx="minor">
            <a:schemeClr val="tx1"/>
          </a:fontRef>
        </p:style>
      </p:cxnSp>
      <p:sp>
        <p:nvSpPr>
          <p:cNvPr id="9" name="TextBox 8"/>
          <p:cNvSpPr txBox="1"/>
          <p:nvPr userDrawn="1"/>
        </p:nvSpPr>
        <p:spPr>
          <a:xfrm>
            <a:off x="5655733" y="1411055"/>
            <a:ext cx="2385181" cy="646331"/>
          </a:xfrm>
          <a:prstGeom prst="rect">
            <a:avLst/>
          </a:prstGeom>
          <a:noFill/>
        </p:spPr>
        <p:txBody>
          <a:bodyPr wrap="square" rtlCol="0">
            <a:spAutoFit/>
          </a:bodyPr>
          <a:lstStyle/>
          <a:p>
            <a:pPr fontAlgn="base">
              <a:spcBef>
                <a:spcPct val="0"/>
              </a:spcBef>
              <a:spcAft>
                <a:spcPct val="0"/>
              </a:spcAft>
            </a:pPr>
            <a:r>
              <a:rPr lang="en-GB" sz="3600" b="1" dirty="0">
                <a:solidFill>
                  <a:srgbClr val="FFFFFF"/>
                </a:solidFill>
                <a:latin typeface="Arial" pitchFamily="34" charset="0"/>
                <a:cs typeface="Arial" pitchFamily="34" charset="0"/>
              </a:rPr>
              <a:t>WIND</a:t>
            </a:r>
          </a:p>
        </p:txBody>
      </p:sp>
    </p:spTree>
    <p:extLst>
      <p:ext uri="{BB962C8B-B14F-4D97-AF65-F5344CB8AC3E}">
        <p14:creationId xmlns:p14="http://schemas.microsoft.com/office/powerpoint/2010/main" val="345259843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4308E2C-6D86-4E3E-84D7-FA20F9A77A53}" type="datetimeFigureOut">
              <a:rPr lang="en-GB" smtClean="0"/>
              <a:t>20/05/2016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C2CC178-1117-4C04-9A9B-096075E6FDCC}" type="slidenum">
              <a:rPr lang="en-GB" smtClean="0"/>
              <a:t>‹#›</a:t>
            </a:fld>
            <a:endParaRPr lang="en-GB"/>
          </a:p>
        </p:txBody>
      </p:sp>
    </p:spTree>
    <p:extLst>
      <p:ext uri="{BB962C8B-B14F-4D97-AF65-F5344CB8AC3E}">
        <p14:creationId xmlns:p14="http://schemas.microsoft.com/office/powerpoint/2010/main" val="41704492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a:solidFill>
                <a:srgbClr val="FFFFFF"/>
              </a:solidFill>
            </a:endParaRPr>
          </a:p>
        </p:txBody>
      </p:sp>
      <p:pic>
        <p:nvPicPr>
          <p:cNvPr id="6" name="Picture 2" descr="Z:\Logos\icons\RES_6icons.png"/>
          <p:cNvPicPr>
            <a:picLocks noChangeAspect="1" noChangeArrowheads="1"/>
          </p:cNvPicPr>
          <p:nvPr userDrawn="1"/>
        </p:nvPicPr>
        <p:blipFill>
          <a:blip r:embed="rId2" cstate="screen"/>
          <a:srcRect/>
          <a:stretch>
            <a:fillRect/>
          </a:stretch>
        </p:blipFill>
        <p:spPr bwMode="auto">
          <a:xfrm>
            <a:off x="292819" y="2057386"/>
            <a:ext cx="4800600" cy="4051499"/>
          </a:xfrm>
          <a:prstGeom prst="rect">
            <a:avLst/>
          </a:prstGeom>
          <a:noFill/>
        </p:spPr>
      </p:pic>
      <p:cxnSp>
        <p:nvCxnSpPr>
          <p:cNvPr id="9" name="Straight Connector 8"/>
          <p:cNvCxnSpPr/>
          <p:nvPr userDrawn="1"/>
        </p:nvCxnSpPr>
        <p:spPr>
          <a:xfrm>
            <a:off x="5655733" y="2057386"/>
            <a:ext cx="3488267" cy="0"/>
          </a:xfrm>
          <a:prstGeom prst="line">
            <a:avLst/>
          </a:prstGeom>
          <a:ln>
            <a:prstDash val="sysDot"/>
          </a:ln>
        </p:spPr>
        <p:style>
          <a:lnRef idx="1">
            <a:schemeClr val="accent3"/>
          </a:lnRef>
          <a:fillRef idx="0">
            <a:schemeClr val="accent3"/>
          </a:fillRef>
          <a:effectRef idx="0">
            <a:schemeClr val="accent3"/>
          </a:effectRef>
          <a:fontRef idx="minor">
            <a:schemeClr val="tx1"/>
          </a:fontRef>
        </p:style>
      </p:cxnSp>
      <p:sp>
        <p:nvSpPr>
          <p:cNvPr id="7" name="TextBox 6"/>
          <p:cNvSpPr txBox="1"/>
          <p:nvPr userDrawn="1"/>
        </p:nvSpPr>
        <p:spPr>
          <a:xfrm>
            <a:off x="5655733" y="1411055"/>
            <a:ext cx="2829005" cy="646331"/>
          </a:xfrm>
          <a:prstGeom prst="rect">
            <a:avLst/>
          </a:prstGeom>
          <a:noFill/>
        </p:spPr>
        <p:txBody>
          <a:bodyPr wrap="square" rtlCol="0">
            <a:spAutoFit/>
          </a:bodyPr>
          <a:lstStyle/>
          <a:p>
            <a:pPr fontAlgn="base">
              <a:spcBef>
                <a:spcPct val="0"/>
              </a:spcBef>
              <a:spcAft>
                <a:spcPct val="0"/>
              </a:spcAft>
            </a:pPr>
            <a:r>
              <a:rPr lang="en-GB" sz="3600" b="1" dirty="0">
                <a:solidFill>
                  <a:srgbClr val="FFFFFF"/>
                </a:solidFill>
                <a:latin typeface="Arial" pitchFamily="34" charset="0"/>
                <a:cs typeface="Arial" pitchFamily="34" charset="0"/>
              </a:rPr>
              <a:t>SOLAR</a:t>
            </a:r>
          </a:p>
        </p:txBody>
      </p:sp>
    </p:spTree>
    <p:extLst>
      <p:ext uri="{BB962C8B-B14F-4D97-AF65-F5344CB8AC3E}">
        <p14:creationId xmlns:p14="http://schemas.microsoft.com/office/powerpoint/2010/main" val="291924543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GB"/>
          </a:p>
        </p:txBody>
      </p:sp>
      <p:sp>
        <p:nvSpPr>
          <p:cNvPr id="3" name="Slide Number Placeholder 2"/>
          <p:cNvSpPr>
            <a:spLocks noGrp="1"/>
          </p:cNvSpPr>
          <p:nvPr>
            <p:ph type="sldNum" sz="quarter" idx="10"/>
          </p:nvPr>
        </p:nvSpPr>
        <p:spPr>
          <a:xfrm>
            <a:off x="7843838" y="6454775"/>
            <a:ext cx="938212" cy="306388"/>
          </a:xfrm>
          <a:prstGeom prst="rect">
            <a:avLst/>
          </a:prstGeom>
        </p:spPr>
        <p:txBody>
          <a:bodyPr/>
          <a:lstStyle/>
          <a:p>
            <a:pPr>
              <a:defRPr/>
            </a:pPr>
            <a:fld id="{4F492EBC-DEF2-4E61-B2FC-E4D9B636B3DB}" type="slidenum">
              <a:rPr lang="en-US" smtClean="0">
                <a:solidFill>
                  <a:srgbClr val="969696">
                    <a:lumMod val="60000"/>
                    <a:lumOff val="40000"/>
                  </a:srgbClr>
                </a:solidFill>
              </a:rPr>
              <a:pPr>
                <a:defRPr/>
              </a:pPr>
              <a:t>‹#›</a:t>
            </a:fld>
            <a:endParaRPr lang="en-US">
              <a:solidFill>
                <a:srgbClr val="969696">
                  <a:lumMod val="60000"/>
                  <a:lumOff val="40000"/>
                </a:srgbClr>
              </a:solidFill>
            </a:endParaRPr>
          </a:p>
        </p:txBody>
      </p:sp>
      <p:sp>
        <p:nvSpPr>
          <p:cNvPr id="4" name="Rectangle 3"/>
          <p:cNvSpPr/>
          <p:nvPr userDrawn="1"/>
        </p:nvSpPr>
        <p:spPr>
          <a:xfrm>
            <a:off x="0" y="0"/>
            <a:ext cx="9144000" cy="6858000"/>
          </a:xfrm>
          <a:prstGeom prst="rect">
            <a:avLst/>
          </a:prstGeom>
          <a:solidFill>
            <a:srgbClr val="F37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a:solidFill>
                <a:srgbClr val="FFFFFF"/>
              </a:solidFill>
            </a:endParaRPr>
          </a:p>
        </p:txBody>
      </p:sp>
      <p:pic>
        <p:nvPicPr>
          <p:cNvPr id="886786" name="Picture 2" descr="Z:\Logos\icons\RES_6icons_RGB-01.png"/>
          <p:cNvPicPr>
            <a:picLocks noChangeAspect="1" noChangeArrowheads="1"/>
          </p:cNvPicPr>
          <p:nvPr userDrawn="1"/>
        </p:nvPicPr>
        <p:blipFill>
          <a:blip r:embed="rId2" cstate="screen"/>
          <a:srcRect/>
          <a:stretch>
            <a:fillRect/>
          </a:stretch>
        </p:blipFill>
        <p:spPr bwMode="auto">
          <a:xfrm>
            <a:off x="152400" y="3048000"/>
            <a:ext cx="5279596" cy="3508376"/>
          </a:xfrm>
          <a:prstGeom prst="rect">
            <a:avLst/>
          </a:prstGeom>
          <a:noFill/>
        </p:spPr>
      </p:pic>
      <p:cxnSp>
        <p:nvCxnSpPr>
          <p:cNvPr id="7" name="Straight Connector 6"/>
          <p:cNvCxnSpPr/>
          <p:nvPr userDrawn="1"/>
        </p:nvCxnSpPr>
        <p:spPr>
          <a:xfrm>
            <a:off x="4470400" y="2057386"/>
            <a:ext cx="4673600" cy="0"/>
          </a:xfrm>
          <a:prstGeom prst="line">
            <a:avLst/>
          </a:prstGeom>
          <a:ln>
            <a:prstDash val="sysDot"/>
          </a:ln>
        </p:spPr>
        <p:style>
          <a:lnRef idx="1">
            <a:schemeClr val="accent3"/>
          </a:lnRef>
          <a:fillRef idx="0">
            <a:schemeClr val="accent3"/>
          </a:fillRef>
          <a:effectRef idx="0">
            <a:schemeClr val="accent3"/>
          </a:effectRef>
          <a:fontRef idx="minor">
            <a:schemeClr val="tx1"/>
          </a:fontRef>
        </p:style>
      </p:cxnSp>
      <p:sp>
        <p:nvSpPr>
          <p:cNvPr id="8" name="TextBox 7"/>
          <p:cNvSpPr txBox="1"/>
          <p:nvPr userDrawn="1"/>
        </p:nvSpPr>
        <p:spPr>
          <a:xfrm>
            <a:off x="4470400" y="1411055"/>
            <a:ext cx="4638454" cy="646331"/>
          </a:xfrm>
          <a:prstGeom prst="rect">
            <a:avLst/>
          </a:prstGeom>
          <a:noFill/>
        </p:spPr>
        <p:txBody>
          <a:bodyPr wrap="square" rtlCol="0">
            <a:spAutoFit/>
          </a:bodyPr>
          <a:lstStyle/>
          <a:p>
            <a:pPr fontAlgn="base">
              <a:spcBef>
                <a:spcPct val="0"/>
              </a:spcBef>
              <a:spcAft>
                <a:spcPct val="0"/>
              </a:spcAft>
            </a:pPr>
            <a:r>
              <a:rPr lang="en-GB" sz="3600" b="1" dirty="0">
                <a:solidFill>
                  <a:srgbClr val="FFFFFF"/>
                </a:solidFill>
                <a:latin typeface="Arial" pitchFamily="34" charset="0"/>
                <a:cs typeface="Arial" pitchFamily="34" charset="0"/>
              </a:rPr>
              <a:t>STORAGE</a:t>
            </a:r>
          </a:p>
        </p:txBody>
      </p:sp>
    </p:spTree>
    <p:extLst>
      <p:ext uri="{BB962C8B-B14F-4D97-AF65-F5344CB8AC3E}">
        <p14:creationId xmlns:p14="http://schemas.microsoft.com/office/powerpoint/2010/main" val="268440918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rgbClr val="6A7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a:solidFill>
                <a:srgbClr val="FFFFFF"/>
              </a:solidFill>
            </a:endParaRPr>
          </a:p>
        </p:txBody>
      </p:sp>
      <p:sp>
        <p:nvSpPr>
          <p:cNvPr id="6" name="TextBox 5"/>
          <p:cNvSpPr txBox="1"/>
          <p:nvPr userDrawn="1"/>
        </p:nvSpPr>
        <p:spPr>
          <a:xfrm>
            <a:off x="4601030" y="1411055"/>
            <a:ext cx="4507824" cy="646331"/>
          </a:xfrm>
          <a:prstGeom prst="rect">
            <a:avLst/>
          </a:prstGeom>
          <a:noFill/>
        </p:spPr>
        <p:txBody>
          <a:bodyPr wrap="square" rtlCol="0">
            <a:spAutoFit/>
          </a:bodyPr>
          <a:lstStyle/>
          <a:p>
            <a:pPr fontAlgn="base">
              <a:spcBef>
                <a:spcPct val="0"/>
              </a:spcBef>
              <a:spcAft>
                <a:spcPct val="0"/>
              </a:spcAft>
            </a:pPr>
            <a:r>
              <a:rPr lang="en-GB" sz="3600" b="1" dirty="0">
                <a:solidFill>
                  <a:srgbClr val="FFFFFF"/>
                </a:solidFill>
                <a:latin typeface="Arial" pitchFamily="34" charset="0"/>
                <a:cs typeface="Arial" pitchFamily="34" charset="0"/>
              </a:rPr>
              <a:t>TRANSMISSION</a:t>
            </a:r>
          </a:p>
        </p:txBody>
      </p:sp>
      <p:pic>
        <p:nvPicPr>
          <p:cNvPr id="1028" name="Picture 4" descr="Z:\Logos\icons\transmissionIcon2-01.png"/>
          <p:cNvPicPr>
            <a:picLocks noChangeAspect="1" noChangeArrowheads="1"/>
          </p:cNvPicPr>
          <p:nvPr userDrawn="1"/>
        </p:nvPicPr>
        <p:blipFill>
          <a:blip r:embed="rId2" cstate="print"/>
          <a:srcRect l="23780" t="31868" r="24805" b="12097"/>
          <a:stretch>
            <a:fillRect/>
          </a:stretch>
        </p:blipFill>
        <p:spPr bwMode="auto">
          <a:xfrm>
            <a:off x="275572" y="2191916"/>
            <a:ext cx="4033381" cy="4395770"/>
          </a:xfrm>
          <a:prstGeom prst="rect">
            <a:avLst/>
          </a:prstGeom>
          <a:noFill/>
        </p:spPr>
      </p:pic>
      <p:cxnSp>
        <p:nvCxnSpPr>
          <p:cNvPr id="7" name="Straight Connector 6"/>
          <p:cNvCxnSpPr/>
          <p:nvPr userDrawn="1"/>
        </p:nvCxnSpPr>
        <p:spPr>
          <a:xfrm>
            <a:off x="4601030" y="2057386"/>
            <a:ext cx="4542970" cy="0"/>
          </a:xfrm>
          <a:prstGeom prst="line">
            <a:avLst/>
          </a:prstGeom>
          <a:ln>
            <a:prstDash val="sysDot"/>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971510867"/>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rgbClr val="78A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a:solidFill>
                <a:srgbClr val="FFFFFF"/>
              </a:solidFill>
            </a:endParaRPr>
          </a:p>
        </p:txBody>
      </p:sp>
      <p:cxnSp>
        <p:nvCxnSpPr>
          <p:cNvPr id="8" name="Straight Connector 7"/>
          <p:cNvCxnSpPr/>
          <p:nvPr userDrawn="1"/>
        </p:nvCxnSpPr>
        <p:spPr>
          <a:xfrm>
            <a:off x="5655733" y="2057386"/>
            <a:ext cx="3488267" cy="0"/>
          </a:xfrm>
          <a:prstGeom prst="line">
            <a:avLst/>
          </a:prstGeom>
          <a:ln>
            <a:prstDash val="sysDot"/>
          </a:ln>
        </p:spPr>
        <p:style>
          <a:lnRef idx="1">
            <a:schemeClr val="accent3"/>
          </a:lnRef>
          <a:fillRef idx="0">
            <a:schemeClr val="accent3"/>
          </a:fillRef>
          <a:effectRef idx="0">
            <a:schemeClr val="accent3"/>
          </a:effectRef>
          <a:fontRef idx="minor">
            <a:schemeClr val="tx1"/>
          </a:fontRef>
        </p:style>
      </p:cxnSp>
      <p:sp>
        <p:nvSpPr>
          <p:cNvPr id="6" name="TextBox 5"/>
          <p:cNvSpPr txBox="1"/>
          <p:nvPr userDrawn="1"/>
        </p:nvSpPr>
        <p:spPr>
          <a:xfrm>
            <a:off x="5655733" y="1411055"/>
            <a:ext cx="3453119" cy="646331"/>
          </a:xfrm>
          <a:prstGeom prst="rect">
            <a:avLst/>
          </a:prstGeom>
          <a:noFill/>
        </p:spPr>
        <p:txBody>
          <a:bodyPr wrap="square" rtlCol="0">
            <a:spAutoFit/>
          </a:bodyPr>
          <a:lstStyle/>
          <a:p>
            <a:pPr fontAlgn="base">
              <a:spcBef>
                <a:spcPct val="0"/>
              </a:spcBef>
              <a:spcAft>
                <a:spcPct val="0"/>
              </a:spcAft>
            </a:pPr>
            <a:r>
              <a:rPr lang="en-GB" sz="3600" b="1" dirty="0">
                <a:solidFill>
                  <a:srgbClr val="FFFFFF"/>
                </a:solidFill>
                <a:latin typeface="Arial" pitchFamily="34" charset="0"/>
                <a:cs typeface="Arial" pitchFamily="34" charset="0"/>
              </a:rPr>
              <a:t>DSM</a:t>
            </a:r>
          </a:p>
        </p:txBody>
      </p:sp>
      <p:pic>
        <p:nvPicPr>
          <p:cNvPr id="2050" name="Picture 2"/>
          <p:cNvPicPr>
            <a:picLocks noChangeAspect="1" noChangeArrowheads="1"/>
          </p:cNvPicPr>
          <p:nvPr userDrawn="1"/>
        </p:nvPicPr>
        <p:blipFill>
          <a:blip r:embed="rId2" cstate="print"/>
          <a:srcRect/>
          <a:stretch>
            <a:fillRect/>
          </a:stretch>
        </p:blipFill>
        <p:spPr bwMode="auto">
          <a:xfrm>
            <a:off x="158496" y="2215759"/>
            <a:ext cx="4669536" cy="3971681"/>
          </a:xfrm>
          <a:prstGeom prst="rect">
            <a:avLst/>
          </a:prstGeom>
          <a:noFill/>
          <a:ln w="9525">
            <a:noFill/>
            <a:miter lim="800000"/>
            <a:headEnd/>
            <a:tailEnd/>
          </a:ln>
        </p:spPr>
      </p:pic>
    </p:spTree>
    <p:extLst>
      <p:ext uri="{BB962C8B-B14F-4D97-AF65-F5344CB8AC3E}">
        <p14:creationId xmlns:p14="http://schemas.microsoft.com/office/powerpoint/2010/main" val="32138638"/>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512" y="-8558"/>
            <a:ext cx="9252520" cy="1349326"/>
          </a:xfrm>
          <a:prstGeom prst="rect">
            <a:avLst/>
          </a:prstGeom>
        </p:spPr>
      </p:pic>
      <p:pic>
        <p:nvPicPr>
          <p:cNvPr id="16" name="Picture 15" descr="Natural-Power-logo-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91880" y="188640"/>
            <a:ext cx="2088232" cy="835292"/>
          </a:xfrm>
          <a:prstGeom prst="rect">
            <a:avLst/>
          </a:prstGeom>
        </p:spPr>
      </p:pic>
      <p:sp>
        <p:nvSpPr>
          <p:cNvPr id="9" name="TextBox 8"/>
          <p:cNvSpPr txBox="1"/>
          <p:nvPr userDrawn="1"/>
        </p:nvSpPr>
        <p:spPr>
          <a:xfrm>
            <a:off x="3743908" y="5104246"/>
            <a:ext cx="1559840" cy="666849"/>
          </a:xfrm>
          <a:prstGeom prst="rect">
            <a:avLst/>
          </a:prstGeom>
          <a:noFill/>
        </p:spPr>
        <p:txBody>
          <a:bodyPr wrap="square" rtlCol="0">
            <a:spAutoFit/>
          </a:bodyPr>
          <a:lstStyle/>
          <a:p>
            <a:pPr algn="ctr"/>
            <a:r>
              <a:rPr lang="en-GB" sz="4000" baseline="30000" dirty="0" smtClean="0">
                <a:solidFill>
                  <a:srgbClr val="401C7E"/>
                </a:solidFill>
              </a:rPr>
              <a:t>9 MtCO</a:t>
            </a:r>
            <a:r>
              <a:rPr lang="en-GB" sz="2000" baseline="33000" dirty="0" smtClean="0">
                <a:solidFill>
                  <a:srgbClr val="401C7E"/>
                </a:solidFill>
              </a:rPr>
              <a:t>2</a:t>
            </a:r>
          </a:p>
          <a:p>
            <a:pPr algn="ctr"/>
            <a:r>
              <a:rPr lang="en-GB" sz="1600" baseline="30000" dirty="0" smtClean="0">
                <a:solidFill>
                  <a:srgbClr val="401C7E"/>
                </a:solidFill>
              </a:rPr>
              <a:t>abated annually</a:t>
            </a:r>
          </a:p>
        </p:txBody>
      </p:sp>
      <p:sp>
        <p:nvSpPr>
          <p:cNvPr id="10" name="TextBox 9"/>
          <p:cNvSpPr txBox="1"/>
          <p:nvPr userDrawn="1"/>
        </p:nvSpPr>
        <p:spPr>
          <a:xfrm>
            <a:off x="2141730" y="5118490"/>
            <a:ext cx="1559840" cy="830996"/>
          </a:xfrm>
          <a:prstGeom prst="rect">
            <a:avLst/>
          </a:prstGeom>
          <a:noFill/>
        </p:spPr>
        <p:txBody>
          <a:bodyPr wrap="square" rtlCol="0">
            <a:spAutoFit/>
          </a:bodyPr>
          <a:lstStyle/>
          <a:p>
            <a:pPr algn="ctr"/>
            <a:r>
              <a:rPr lang="en-GB" sz="4000" baseline="30000" dirty="0" smtClean="0">
                <a:solidFill>
                  <a:srgbClr val="401C7E"/>
                </a:solidFill>
              </a:rPr>
              <a:t>4,743,470</a:t>
            </a:r>
          </a:p>
          <a:p>
            <a:pPr algn="ctr"/>
            <a:r>
              <a:rPr lang="en-GB" sz="1600" baseline="30000" dirty="0" smtClean="0">
                <a:solidFill>
                  <a:srgbClr val="401C7E"/>
                </a:solidFill>
              </a:rPr>
              <a:t>equivalent (UK) homes powered</a:t>
            </a:r>
          </a:p>
        </p:txBody>
      </p:sp>
      <p:sp>
        <p:nvSpPr>
          <p:cNvPr id="11" name="TextBox 10"/>
          <p:cNvSpPr txBox="1"/>
          <p:nvPr userDrawn="1"/>
        </p:nvSpPr>
        <p:spPr>
          <a:xfrm>
            <a:off x="539552" y="5118490"/>
            <a:ext cx="1559840" cy="686774"/>
          </a:xfrm>
          <a:prstGeom prst="rect">
            <a:avLst/>
          </a:prstGeom>
          <a:noFill/>
        </p:spPr>
        <p:txBody>
          <a:bodyPr wrap="square" rtlCol="0">
            <a:spAutoFit/>
          </a:bodyPr>
          <a:lstStyle/>
          <a:p>
            <a:pPr algn="ctr"/>
            <a:r>
              <a:rPr lang="en-GB" sz="4000" baseline="30000" dirty="0" smtClean="0">
                <a:solidFill>
                  <a:srgbClr val="401C7E"/>
                </a:solidFill>
              </a:rPr>
              <a:t>69 GW</a:t>
            </a:r>
          </a:p>
          <a:p>
            <a:pPr algn="ctr"/>
            <a:r>
              <a:rPr lang="en-GB" sz="1600" baseline="30000" dirty="0" smtClean="0">
                <a:solidFill>
                  <a:srgbClr val="401C7E"/>
                </a:solidFill>
              </a:rPr>
              <a:t>project experience</a:t>
            </a:r>
          </a:p>
          <a:p>
            <a:pPr algn="ctr"/>
            <a:r>
              <a:rPr lang="en-GB" sz="1600" baseline="30000" dirty="0" smtClean="0">
                <a:solidFill>
                  <a:srgbClr val="401C7E"/>
                </a:solidFill>
              </a:rPr>
              <a:t> (and counting)</a:t>
            </a:r>
          </a:p>
        </p:txBody>
      </p:sp>
      <p:sp>
        <p:nvSpPr>
          <p:cNvPr id="12" name="TextBox 11"/>
          <p:cNvSpPr txBox="1"/>
          <p:nvPr userDrawn="1"/>
        </p:nvSpPr>
        <p:spPr>
          <a:xfrm>
            <a:off x="6948264" y="5118490"/>
            <a:ext cx="1559840" cy="686774"/>
          </a:xfrm>
          <a:prstGeom prst="rect">
            <a:avLst/>
          </a:prstGeom>
          <a:noFill/>
        </p:spPr>
        <p:txBody>
          <a:bodyPr wrap="square" rtlCol="0">
            <a:spAutoFit/>
          </a:bodyPr>
          <a:lstStyle/>
          <a:p>
            <a:pPr algn="ctr"/>
            <a:r>
              <a:rPr lang="en-GB" sz="4000" baseline="30000" dirty="0" smtClean="0">
                <a:solidFill>
                  <a:srgbClr val="401C7E"/>
                </a:solidFill>
              </a:rPr>
              <a:t>32</a:t>
            </a:r>
          </a:p>
          <a:p>
            <a:pPr algn="ctr"/>
            <a:r>
              <a:rPr lang="en-GB" sz="1600" baseline="30000" dirty="0" smtClean="0">
                <a:solidFill>
                  <a:srgbClr val="401C7E"/>
                </a:solidFill>
              </a:rPr>
              <a:t>countries of project experience</a:t>
            </a:r>
          </a:p>
        </p:txBody>
      </p:sp>
      <p:sp>
        <p:nvSpPr>
          <p:cNvPr id="13" name="TextBox 12"/>
          <p:cNvSpPr txBox="1"/>
          <p:nvPr userDrawn="1"/>
        </p:nvSpPr>
        <p:spPr>
          <a:xfrm>
            <a:off x="5346086" y="5104246"/>
            <a:ext cx="1559840" cy="551115"/>
          </a:xfrm>
          <a:prstGeom prst="rect">
            <a:avLst/>
          </a:prstGeom>
          <a:noFill/>
        </p:spPr>
        <p:txBody>
          <a:bodyPr wrap="square" rtlCol="0">
            <a:spAutoFit/>
          </a:bodyPr>
          <a:lstStyle/>
          <a:p>
            <a:pPr algn="ctr"/>
            <a:r>
              <a:rPr lang="en-GB" sz="4000" baseline="30000" dirty="0" smtClean="0">
                <a:solidFill>
                  <a:srgbClr val="401C7E"/>
                </a:solidFill>
              </a:rPr>
              <a:t>320+</a:t>
            </a:r>
          </a:p>
          <a:p>
            <a:pPr algn="ctr"/>
            <a:r>
              <a:rPr lang="en-GB" sz="1600" baseline="30000" dirty="0" smtClean="0">
                <a:solidFill>
                  <a:srgbClr val="401C7E"/>
                </a:solidFill>
              </a:rPr>
              <a:t>renewable experts</a:t>
            </a:r>
          </a:p>
        </p:txBody>
      </p:sp>
      <p:sp>
        <p:nvSpPr>
          <p:cNvPr id="17" name="Text Placeholder 1"/>
          <p:cNvSpPr>
            <a:spLocks noGrp="1"/>
          </p:cNvSpPr>
          <p:nvPr>
            <p:ph type="body" sz="quarter" idx="11" hasCustomPrompt="1"/>
          </p:nvPr>
        </p:nvSpPr>
        <p:spPr>
          <a:xfrm>
            <a:off x="251520" y="2492896"/>
            <a:ext cx="8640959" cy="648072"/>
          </a:xfrm>
          <a:prstGeom prst="rect">
            <a:avLst/>
          </a:prstGeom>
        </p:spPr>
        <p:txBody>
          <a:bodyPr/>
          <a:lstStyle>
            <a:lvl1pPr marL="0" indent="0" algn="ctr">
              <a:buNone/>
              <a:defRPr sz="2000">
                <a:solidFill>
                  <a:schemeClr val="tx1">
                    <a:lumMod val="60000"/>
                    <a:lumOff val="40000"/>
                  </a:schemeClr>
                </a:solidFill>
              </a:defRPr>
            </a:lvl1pPr>
          </a:lstStyle>
          <a:p>
            <a:pPr eaLnBrk="1" hangingPunct="1">
              <a:defRPr/>
            </a:pPr>
            <a:r>
              <a:rPr lang="en-US" dirty="0" smtClean="0"/>
              <a:t>Subheading</a:t>
            </a:r>
            <a:endParaRPr lang="en-US" dirty="0"/>
          </a:p>
        </p:txBody>
      </p:sp>
      <p:sp>
        <p:nvSpPr>
          <p:cNvPr id="18" name="Text Placeholder 6"/>
          <p:cNvSpPr>
            <a:spLocks noGrp="1"/>
          </p:cNvSpPr>
          <p:nvPr>
            <p:ph type="body" sz="quarter" idx="13" hasCustomPrompt="1"/>
          </p:nvPr>
        </p:nvSpPr>
        <p:spPr>
          <a:xfrm>
            <a:off x="251520" y="3645024"/>
            <a:ext cx="8640960" cy="1008112"/>
          </a:xfrm>
          <a:prstGeom prst="rect">
            <a:avLst/>
          </a:prstGeom>
        </p:spPr>
        <p:txBody>
          <a:bodyPr vert="horz"/>
          <a:lstStyle>
            <a:lvl1pPr marL="0" indent="0" algn="ctr">
              <a:lnSpc>
                <a:spcPct val="120000"/>
              </a:lnSpc>
              <a:buNone/>
              <a:defRPr sz="1400">
                <a:solidFill>
                  <a:schemeClr val="bg1">
                    <a:lumMod val="65000"/>
                  </a:schemeClr>
                </a:solidFill>
              </a:defRPr>
            </a:lvl1pPr>
          </a:lstStyle>
          <a:p>
            <a:pPr lvl="0"/>
            <a:r>
              <a:rPr lang="en-US" dirty="0" smtClean="0"/>
              <a:t>Presenter</a:t>
            </a:r>
          </a:p>
          <a:p>
            <a:pPr lvl="0"/>
            <a:r>
              <a:rPr lang="en-US" dirty="0" smtClean="0"/>
              <a:t>Venue</a:t>
            </a:r>
          </a:p>
          <a:p>
            <a:pPr lvl="0"/>
            <a:fld id="{A1597D96-C643-AA4C-97B1-0F955D6EF124}" type="datetime3">
              <a:rPr lang="en-GB" smtClean="0"/>
              <a:pPr lvl="0"/>
              <a:t>20 May, 2016</a:t>
            </a:fld>
            <a:endParaRPr lang="en-US" dirty="0"/>
          </a:p>
        </p:txBody>
      </p:sp>
      <p:cxnSp>
        <p:nvCxnSpPr>
          <p:cNvPr id="19" name="Straight Connector 18"/>
          <p:cNvCxnSpPr/>
          <p:nvPr userDrawn="1"/>
        </p:nvCxnSpPr>
        <p:spPr>
          <a:xfrm>
            <a:off x="179512" y="3573016"/>
            <a:ext cx="8784976" cy="0"/>
          </a:xfrm>
          <a:prstGeom prst="line">
            <a:avLst/>
          </a:prstGeom>
          <a:ln w="15875">
            <a:gradFill flip="none" rotWithShape="1">
              <a:gsLst>
                <a:gs pos="0">
                  <a:srgbClr val="4B2582"/>
                </a:gs>
                <a:gs pos="100000">
                  <a:srgbClr val="118062"/>
                </a:gs>
              </a:gsLst>
              <a:lin ang="0" scaled="1"/>
              <a:tileRect/>
            </a:gradFill>
          </a:ln>
          <a:effectLst/>
        </p:spPr>
        <p:style>
          <a:lnRef idx="2">
            <a:schemeClr val="accent1"/>
          </a:lnRef>
          <a:fillRef idx="0">
            <a:schemeClr val="accent1"/>
          </a:fillRef>
          <a:effectRef idx="1">
            <a:schemeClr val="accent1"/>
          </a:effectRef>
          <a:fontRef idx="minor">
            <a:schemeClr val="tx1"/>
          </a:fontRef>
        </p:style>
      </p:cxnSp>
      <p:sp>
        <p:nvSpPr>
          <p:cNvPr id="20" name="Text Placeholder 1"/>
          <p:cNvSpPr>
            <a:spLocks noGrp="1"/>
          </p:cNvSpPr>
          <p:nvPr>
            <p:ph type="body" sz="quarter" idx="15" hasCustomPrompt="1"/>
          </p:nvPr>
        </p:nvSpPr>
        <p:spPr>
          <a:xfrm>
            <a:off x="251520" y="1412776"/>
            <a:ext cx="8640959" cy="1080120"/>
          </a:xfrm>
          <a:prstGeom prst="rect">
            <a:avLst/>
          </a:prstGeom>
        </p:spPr>
        <p:txBody>
          <a:bodyPr anchor="b"/>
          <a:lstStyle>
            <a:lvl1pPr marL="0" indent="0" algn="ctr">
              <a:buNone/>
              <a:defRPr sz="3200">
                <a:solidFill>
                  <a:schemeClr val="accent6"/>
                </a:solidFill>
              </a:defRPr>
            </a:lvl1pPr>
          </a:lstStyle>
          <a:p>
            <a:pPr eaLnBrk="1" hangingPunct="1">
              <a:defRPr/>
            </a:pPr>
            <a:r>
              <a:rPr lang="en-US" dirty="0" smtClean="0"/>
              <a:t>Heading</a:t>
            </a:r>
          </a:p>
        </p:txBody>
      </p:sp>
      <p:sp>
        <p:nvSpPr>
          <p:cNvPr id="21" name="Text Placeholder 1"/>
          <p:cNvSpPr>
            <a:spLocks noGrp="1"/>
          </p:cNvSpPr>
          <p:nvPr>
            <p:ph type="body" sz="quarter" idx="16" hasCustomPrompt="1"/>
          </p:nvPr>
        </p:nvSpPr>
        <p:spPr>
          <a:xfrm>
            <a:off x="251520" y="3140968"/>
            <a:ext cx="8640959" cy="360040"/>
          </a:xfrm>
          <a:prstGeom prst="rect">
            <a:avLst/>
          </a:prstGeom>
        </p:spPr>
        <p:txBody>
          <a:bodyPr/>
          <a:lstStyle>
            <a:lvl1pPr marL="0" indent="0" algn="ctr">
              <a:buNone/>
              <a:defRPr sz="1800">
                <a:solidFill>
                  <a:srgbClr val="FF0000"/>
                </a:solidFill>
              </a:defRPr>
            </a:lvl1pPr>
          </a:lstStyle>
          <a:p>
            <a:pPr eaLnBrk="1" hangingPunct="1">
              <a:defRPr/>
            </a:pPr>
            <a:r>
              <a:rPr lang="en-US" dirty="0" smtClean="0"/>
              <a:t>Commercial – IN CONFIDENCE</a:t>
            </a:r>
            <a:endParaRPr lang="en-US" dirty="0"/>
          </a:p>
        </p:txBody>
      </p:sp>
    </p:spTree>
    <p:extLst>
      <p:ext uri="{BB962C8B-B14F-4D97-AF65-F5344CB8AC3E}">
        <p14:creationId xmlns:p14="http://schemas.microsoft.com/office/powerpoint/2010/main" val="175603911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0_mission&amp;vision">
    <p:spTree>
      <p:nvGrpSpPr>
        <p:cNvPr id="1" name=""/>
        <p:cNvGrpSpPr/>
        <p:nvPr/>
      </p:nvGrpSpPr>
      <p:grpSpPr>
        <a:xfrm>
          <a:off x="0" y="0"/>
          <a:ext cx="0" cy="0"/>
          <a:chOff x="0" y="0"/>
          <a:chExt cx="0" cy="0"/>
        </a:xfrm>
      </p:grpSpPr>
      <p:sp>
        <p:nvSpPr>
          <p:cNvPr id="15" name="Title 2"/>
          <p:cNvSpPr>
            <a:spLocks noGrp="1"/>
          </p:cNvSpPr>
          <p:nvPr>
            <p:ph type="title" hasCustomPrompt="1"/>
          </p:nvPr>
        </p:nvSpPr>
        <p:spPr>
          <a:xfrm>
            <a:off x="107504" y="28373"/>
            <a:ext cx="7344816" cy="376291"/>
          </a:xfrm>
          <a:prstGeom prst="rect">
            <a:avLst/>
          </a:prstGeom>
        </p:spPr>
        <p:txBody>
          <a:bodyPr vert="horz"/>
          <a:lstStyle>
            <a:lvl1pPr algn="l">
              <a:defRPr sz="2000" b="0" baseline="0"/>
            </a:lvl1pPr>
          </a:lstStyle>
          <a:p>
            <a:r>
              <a:rPr lang="en-GB" dirty="0" smtClean="0"/>
              <a:t>Natural Power’s mission &amp; vision</a:t>
            </a:r>
            <a:endParaRPr lang="en-US" dirty="0"/>
          </a:p>
        </p:txBody>
      </p:sp>
      <p:sp>
        <p:nvSpPr>
          <p:cNvPr id="16" name="Text Placeholder 21"/>
          <p:cNvSpPr>
            <a:spLocks noGrp="1"/>
          </p:cNvSpPr>
          <p:nvPr>
            <p:ph type="body" sz="quarter" idx="14" hasCustomPrompt="1"/>
          </p:nvPr>
        </p:nvSpPr>
        <p:spPr>
          <a:xfrm>
            <a:off x="107504" y="416863"/>
            <a:ext cx="7344233" cy="275833"/>
          </a:xfrm>
          <a:prstGeom prst="rect">
            <a:avLst/>
          </a:prstGeom>
        </p:spPr>
        <p:txBody>
          <a:bodyPr vert="horz"/>
          <a:lstStyle>
            <a:lvl1pPr marL="0" indent="0">
              <a:buNone/>
              <a:defRPr sz="1400">
                <a:solidFill>
                  <a:schemeClr val="bg1">
                    <a:lumMod val="50000"/>
                  </a:schemeClr>
                </a:solidFill>
              </a:defRPr>
            </a:lvl1pPr>
          </a:lstStyle>
          <a:p>
            <a:pPr lvl="0"/>
            <a:r>
              <a:rPr lang="en-GB" dirty="0" smtClean="0"/>
              <a:t>subheading</a:t>
            </a:r>
            <a:endParaRPr lang="en-US" dirty="0"/>
          </a:p>
        </p:txBody>
      </p:sp>
      <p:sp>
        <p:nvSpPr>
          <p:cNvPr id="2" name="TextBox 1"/>
          <p:cNvSpPr txBox="1"/>
          <p:nvPr userDrawn="1"/>
        </p:nvSpPr>
        <p:spPr>
          <a:xfrm>
            <a:off x="2051720" y="908720"/>
            <a:ext cx="2088232" cy="646331"/>
          </a:xfrm>
          <a:prstGeom prst="rect">
            <a:avLst/>
          </a:prstGeom>
          <a:noFill/>
        </p:spPr>
        <p:txBody>
          <a:bodyPr wrap="square" rtlCol="0">
            <a:spAutoFit/>
          </a:bodyPr>
          <a:lstStyle/>
          <a:p>
            <a:pPr algn="r"/>
            <a:r>
              <a:rPr lang="en-US" b="1" dirty="0" smtClean="0">
                <a:solidFill>
                  <a:srgbClr val="401C7E"/>
                </a:solidFill>
              </a:rPr>
              <a:t>mission</a:t>
            </a:r>
          </a:p>
          <a:p>
            <a:pPr algn="r"/>
            <a:r>
              <a:rPr lang="en-US" dirty="0" smtClean="0">
                <a:solidFill>
                  <a:srgbClr val="401C7E"/>
                </a:solidFill>
              </a:rPr>
              <a:t>(why are we here?)</a:t>
            </a:r>
            <a:endParaRPr lang="en-US" b="1" i="1" kern="0" dirty="0" smtClean="0">
              <a:solidFill>
                <a:srgbClr val="341C65"/>
              </a:solidFill>
              <a:cs typeface="Arial"/>
            </a:endParaRPr>
          </a:p>
        </p:txBody>
      </p:sp>
      <p:sp>
        <p:nvSpPr>
          <p:cNvPr id="4" name="TextBox 3"/>
          <p:cNvSpPr txBox="1"/>
          <p:nvPr userDrawn="1"/>
        </p:nvSpPr>
        <p:spPr>
          <a:xfrm>
            <a:off x="3275856" y="4797152"/>
            <a:ext cx="2304256" cy="923330"/>
          </a:xfrm>
          <a:prstGeom prst="rect">
            <a:avLst/>
          </a:prstGeom>
          <a:noFill/>
        </p:spPr>
        <p:txBody>
          <a:bodyPr wrap="square" rtlCol="0">
            <a:spAutoFit/>
          </a:bodyPr>
          <a:lstStyle/>
          <a:p>
            <a:pPr algn="r">
              <a:defRPr/>
            </a:pPr>
            <a:r>
              <a:rPr lang="en-US" b="1" dirty="0" smtClean="0">
                <a:solidFill>
                  <a:srgbClr val="401C7E"/>
                </a:solidFill>
              </a:rPr>
              <a:t>vision</a:t>
            </a:r>
            <a:endParaRPr lang="en-US" dirty="0" smtClean="0">
              <a:solidFill>
                <a:srgbClr val="401C7E"/>
              </a:solidFill>
            </a:endParaRPr>
          </a:p>
          <a:p>
            <a:pPr algn="r">
              <a:defRPr/>
            </a:pPr>
            <a:r>
              <a:rPr lang="en-US" dirty="0" smtClean="0">
                <a:solidFill>
                  <a:srgbClr val="401C7E"/>
                </a:solidFill>
              </a:rPr>
              <a:t>(where are we going?)</a:t>
            </a:r>
          </a:p>
          <a:p>
            <a:pPr algn="r"/>
            <a:endParaRPr lang="en-US" dirty="0">
              <a:solidFill>
                <a:srgbClr val="3C3C3B"/>
              </a:solidFill>
            </a:endParaRPr>
          </a:p>
        </p:txBody>
      </p:sp>
      <p:sp>
        <p:nvSpPr>
          <p:cNvPr id="12"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99D392F0-61A0-9845-8735-432231A21DD1}" type="datetime1">
              <a:rPr lang="en-GB" smtClean="0"/>
              <a:pPr defTabSz="457200"/>
              <a:t>20/05/2016</a:t>
            </a:fld>
            <a:endParaRPr lang="en-US" dirty="0"/>
          </a:p>
        </p:txBody>
      </p:sp>
      <p:sp>
        <p:nvSpPr>
          <p:cNvPr id="13"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solidFill>
                  <a:srgbClr val="FFFFFF"/>
                </a:solidFill>
              </a:rPr>
              <a:pPr defTabSz="457200"/>
              <a:t>‹#›</a:t>
            </a:fld>
            <a:endParaRPr lang="en-US" dirty="0">
              <a:solidFill>
                <a:srgbClr val="FFFFFF"/>
              </a:solidFill>
            </a:endParaRPr>
          </a:p>
        </p:txBody>
      </p:sp>
      <p:pic>
        <p:nvPicPr>
          <p:cNvPr id="10" name="Picture 9" descr="MissionBubbl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3528" y="1628800"/>
            <a:ext cx="3416300" cy="3416300"/>
          </a:xfrm>
          <a:prstGeom prst="rect">
            <a:avLst/>
          </a:prstGeom>
        </p:spPr>
      </p:pic>
      <p:pic>
        <p:nvPicPr>
          <p:cNvPr id="11" name="Picture 10" descr="VisionBubbl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20072" y="1556792"/>
            <a:ext cx="3416300" cy="3416300"/>
          </a:xfrm>
          <a:prstGeom prst="rect">
            <a:avLst/>
          </a:prstGeom>
        </p:spPr>
      </p:pic>
    </p:spTree>
    <p:extLst>
      <p:ext uri="{BB962C8B-B14F-4D97-AF65-F5344CB8AC3E}">
        <p14:creationId xmlns:p14="http://schemas.microsoft.com/office/powerpoint/2010/main" val="33939983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Global Stats">
    <p:spTree>
      <p:nvGrpSpPr>
        <p:cNvPr id="1" name=""/>
        <p:cNvGrpSpPr/>
        <p:nvPr/>
      </p:nvGrpSpPr>
      <p:grpSpPr>
        <a:xfrm>
          <a:off x="0" y="0"/>
          <a:ext cx="0" cy="0"/>
          <a:chOff x="0" y="0"/>
          <a:chExt cx="0" cy="0"/>
        </a:xfrm>
      </p:grpSpPr>
      <p:sp>
        <p:nvSpPr>
          <p:cNvPr id="15" name="Title 2"/>
          <p:cNvSpPr>
            <a:spLocks noGrp="1"/>
          </p:cNvSpPr>
          <p:nvPr>
            <p:ph type="title" hasCustomPrompt="1"/>
          </p:nvPr>
        </p:nvSpPr>
        <p:spPr>
          <a:xfrm>
            <a:off x="107504" y="28373"/>
            <a:ext cx="7344816" cy="376291"/>
          </a:xfrm>
          <a:prstGeom prst="rect">
            <a:avLst/>
          </a:prstGeom>
        </p:spPr>
        <p:txBody>
          <a:bodyPr vert="horz"/>
          <a:lstStyle>
            <a:lvl1pPr algn="l">
              <a:defRPr sz="2000" b="0"/>
            </a:lvl1pPr>
          </a:lstStyle>
          <a:p>
            <a:r>
              <a:rPr lang="en-GB" dirty="0" smtClean="0"/>
              <a:t>our successes</a:t>
            </a:r>
            <a:endParaRPr lang="en-US" dirty="0"/>
          </a:p>
        </p:txBody>
      </p:sp>
      <p:sp>
        <p:nvSpPr>
          <p:cNvPr id="16" name="Text Placeholder 21"/>
          <p:cNvSpPr>
            <a:spLocks noGrp="1"/>
          </p:cNvSpPr>
          <p:nvPr>
            <p:ph type="body" sz="quarter" idx="14" hasCustomPrompt="1"/>
          </p:nvPr>
        </p:nvSpPr>
        <p:spPr>
          <a:xfrm>
            <a:off x="107504" y="416863"/>
            <a:ext cx="7344233" cy="275833"/>
          </a:xfrm>
          <a:prstGeom prst="rect">
            <a:avLst/>
          </a:prstGeom>
        </p:spPr>
        <p:txBody>
          <a:bodyPr vert="horz"/>
          <a:lstStyle>
            <a:lvl1pPr marL="0" indent="0">
              <a:buNone/>
              <a:defRPr sz="1400">
                <a:solidFill>
                  <a:schemeClr val="bg1">
                    <a:lumMod val="50000"/>
                  </a:schemeClr>
                </a:solidFill>
              </a:defRPr>
            </a:lvl1pPr>
          </a:lstStyle>
          <a:p>
            <a:pPr lvl="0"/>
            <a:r>
              <a:rPr lang="en-GB" dirty="0" smtClean="0"/>
              <a:t>global stats</a:t>
            </a:r>
            <a:endParaRPr lang="en-US" dirty="0"/>
          </a:p>
        </p:txBody>
      </p:sp>
      <p:pic>
        <p:nvPicPr>
          <p:cNvPr id="8" name="Picture 7"/>
          <p:cNvPicPr>
            <a:picLocks noChangeAspect="1"/>
          </p:cNvPicPr>
          <p:nvPr userDrawn="1"/>
        </p:nvPicPr>
        <p:blipFill>
          <a:blip r:embed="rId2"/>
          <a:stretch>
            <a:fillRect/>
          </a:stretch>
        </p:blipFill>
        <p:spPr>
          <a:xfrm>
            <a:off x="3516649" y="3511461"/>
            <a:ext cx="1692000" cy="1692000"/>
          </a:xfrm>
          <a:prstGeom prst="rect">
            <a:avLst/>
          </a:prstGeom>
        </p:spPr>
      </p:pic>
      <p:pic>
        <p:nvPicPr>
          <p:cNvPr id="9" name="Picture 8"/>
          <p:cNvPicPr>
            <a:picLocks noChangeAspect="1"/>
          </p:cNvPicPr>
          <p:nvPr userDrawn="1"/>
        </p:nvPicPr>
        <p:blipFill>
          <a:blip r:embed="rId3"/>
          <a:stretch>
            <a:fillRect/>
          </a:stretch>
        </p:blipFill>
        <p:spPr>
          <a:xfrm>
            <a:off x="5800242" y="3511461"/>
            <a:ext cx="1692000" cy="1692000"/>
          </a:xfrm>
          <a:prstGeom prst="rect">
            <a:avLst/>
          </a:prstGeom>
        </p:spPr>
      </p:pic>
      <p:pic>
        <p:nvPicPr>
          <p:cNvPr id="10" name="Picture 9"/>
          <p:cNvPicPr>
            <a:picLocks noChangeAspect="1"/>
          </p:cNvPicPr>
          <p:nvPr userDrawn="1"/>
        </p:nvPicPr>
        <p:blipFill>
          <a:blip r:embed="rId4"/>
          <a:stretch>
            <a:fillRect/>
          </a:stretch>
        </p:blipFill>
        <p:spPr>
          <a:xfrm>
            <a:off x="1262737" y="1502402"/>
            <a:ext cx="1662317" cy="1662317"/>
          </a:xfrm>
          <a:prstGeom prst="rect">
            <a:avLst/>
          </a:prstGeom>
        </p:spPr>
      </p:pic>
      <p:pic>
        <p:nvPicPr>
          <p:cNvPr id="11" name="Picture 10"/>
          <p:cNvPicPr>
            <a:picLocks noChangeAspect="1"/>
          </p:cNvPicPr>
          <p:nvPr userDrawn="1"/>
        </p:nvPicPr>
        <p:blipFill>
          <a:blip r:embed="rId5"/>
          <a:stretch>
            <a:fillRect/>
          </a:stretch>
        </p:blipFill>
        <p:spPr>
          <a:xfrm>
            <a:off x="5821985" y="1502402"/>
            <a:ext cx="1670257" cy="1670257"/>
          </a:xfrm>
          <a:prstGeom prst="rect">
            <a:avLst/>
          </a:prstGeom>
        </p:spPr>
      </p:pic>
      <p:pic>
        <p:nvPicPr>
          <p:cNvPr id="12" name="Picture 11"/>
          <p:cNvPicPr>
            <a:picLocks noChangeAspect="1"/>
          </p:cNvPicPr>
          <p:nvPr userDrawn="1"/>
        </p:nvPicPr>
        <p:blipFill>
          <a:blip r:embed="rId6"/>
          <a:stretch>
            <a:fillRect/>
          </a:stretch>
        </p:blipFill>
        <p:spPr>
          <a:xfrm>
            <a:off x="1262737" y="3541143"/>
            <a:ext cx="1662318" cy="1662318"/>
          </a:xfrm>
          <a:prstGeom prst="rect">
            <a:avLst/>
          </a:prstGeom>
        </p:spPr>
      </p:pic>
      <p:pic>
        <p:nvPicPr>
          <p:cNvPr id="13" name="Picture 12" descr="Stat-Icons-environ.png"/>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512399" y="1475892"/>
            <a:ext cx="1742846" cy="1728903"/>
          </a:xfrm>
          <a:prstGeom prst="rect">
            <a:avLst/>
          </a:prstGeom>
        </p:spPr>
      </p:pic>
      <p:sp>
        <p:nvSpPr>
          <p:cNvPr id="17"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CA1DAA47-D9FC-C242-BF69-EF4FF5CC8A6C}" type="datetime1">
              <a:rPr lang="en-GB" smtClean="0"/>
              <a:pPr defTabSz="457200"/>
              <a:t>20/05/2016</a:t>
            </a:fld>
            <a:endParaRPr lang="en-US" dirty="0"/>
          </a:p>
        </p:txBody>
      </p:sp>
      <p:sp>
        <p:nvSpPr>
          <p:cNvPr id="18"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solidFill>
                  <a:srgbClr val="FFFFFF"/>
                </a:solidFill>
              </a:rPr>
              <a:pPr defTabSz="457200"/>
              <a:t>‹#›</a:t>
            </a:fld>
            <a:endParaRPr lang="en-US" dirty="0">
              <a:solidFill>
                <a:srgbClr val="FFFFFF"/>
              </a:solidFill>
            </a:endParaRPr>
          </a:p>
        </p:txBody>
      </p:sp>
      <p:sp>
        <p:nvSpPr>
          <p:cNvPr id="2" name="Chord 1"/>
          <p:cNvSpPr/>
          <p:nvPr userDrawn="1"/>
        </p:nvSpPr>
        <p:spPr>
          <a:xfrm>
            <a:off x="1403648" y="1844824"/>
            <a:ext cx="1368152" cy="1152128"/>
          </a:xfrm>
          <a:prstGeom prst="chord">
            <a:avLst>
              <a:gd name="adj1" fmla="val 21199774"/>
              <a:gd name="adj2" fmla="val 11226421"/>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4" name="Chord 13"/>
          <p:cNvSpPr/>
          <p:nvPr userDrawn="1"/>
        </p:nvSpPr>
        <p:spPr>
          <a:xfrm>
            <a:off x="3707904" y="1916832"/>
            <a:ext cx="1368152" cy="1080120"/>
          </a:xfrm>
          <a:prstGeom prst="chord">
            <a:avLst>
              <a:gd name="adj1" fmla="val 21199774"/>
              <a:gd name="adj2" fmla="val 11226421"/>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9" name="Chord 18"/>
          <p:cNvSpPr/>
          <p:nvPr userDrawn="1"/>
        </p:nvSpPr>
        <p:spPr>
          <a:xfrm>
            <a:off x="6012160" y="1844824"/>
            <a:ext cx="1368152" cy="1152128"/>
          </a:xfrm>
          <a:prstGeom prst="chord">
            <a:avLst>
              <a:gd name="adj1" fmla="val 21199774"/>
              <a:gd name="adj2" fmla="val 11226421"/>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20" name="Chord 19"/>
          <p:cNvSpPr/>
          <p:nvPr userDrawn="1"/>
        </p:nvSpPr>
        <p:spPr>
          <a:xfrm>
            <a:off x="1403648" y="3789040"/>
            <a:ext cx="1368152" cy="1296144"/>
          </a:xfrm>
          <a:prstGeom prst="chord">
            <a:avLst>
              <a:gd name="adj1" fmla="val 21199774"/>
              <a:gd name="adj2" fmla="val 11226421"/>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21" name="Chord 20"/>
          <p:cNvSpPr/>
          <p:nvPr userDrawn="1"/>
        </p:nvSpPr>
        <p:spPr>
          <a:xfrm>
            <a:off x="3635896" y="3870049"/>
            <a:ext cx="1440160" cy="1215135"/>
          </a:xfrm>
          <a:prstGeom prst="chord">
            <a:avLst>
              <a:gd name="adj1" fmla="val 21199774"/>
              <a:gd name="adj2" fmla="val 11226421"/>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22" name="Chord 21"/>
          <p:cNvSpPr/>
          <p:nvPr userDrawn="1"/>
        </p:nvSpPr>
        <p:spPr>
          <a:xfrm>
            <a:off x="6012160" y="3789040"/>
            <a:ext cx="1368152" cy="1296144"/>
          </a:xfrm>
          <a:prstGeom prst="chord">
            <a:avLst>
              <a:gd name="adj1" fmla="val 21199774"/>
              <a:gd name="adj2" fmla="val 11226421"/>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5356212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Global Stats">
    <p:spTree>
      <p:nvGrpSpPr>
        <p:cNvPr id="1" name=""/>
        <p:cNvGrpSpPr/>
        <p:nvPr/>
      </p:nvGrpSpPr>
      <p:grpSpPr>
        <a:xfrm>
          <a:off x="0" y="0"/>
          <a:ext cx="0" cy="0"/>
          <a:chOff x="0" y="0"/>
          <a:chExt cx="0" cy="0"/>
        </a:xfrm>
      </p:grpSpPr>
      <p:sp>
        <p:nvSpPr>
          <p:cNvPr id="15" name="Title 2"/>
          <p:cNvSpPr>
            <a:spLocks noGrp="1"/>
          </p:cNvSpPr>
          <p:nvPr>
            <p:ph type="title" hasCustomPrompt="1"/>
          </p:nvPr>
        </p:nvSpPr>
        <p:spPr>
          <a:xfrm>
            <a:off x="107504" y="28373"/>
            <a:ext cx="7344816" cy="376291"/>
          </a:xfrm>
          <a:prstGeom prst="rect">
            <a:avLst/>
          </a:prstGeom>
        </p:spPr>
        <p:txBody>
          <a:bodyPr vert="horz"/>
          <a:lstStyle>
            <a:lvl1pPr algn="l">
              <a:defRPr sz="2000" b="0"/>
            </a:lvl1pPr>
          </a:lstStyle>
          <a:p>
            <a:r>
              <a:rPr lang="en-GB" dirty="0" smtClean="0"/>
              <a:t>what we do</a:t>
            </a:r>
            <a:endParaRPr lang="en-US" dirty="0"/>
          </a:p>
        </p:txBody>
      </p:sp>
      <p:sp>
        <p:nvSpPr>
          <p:cNvPr id="16" name="Text Placeholder 21"/>
          <p:cNvSpPr>
            <a:spLocks noGrp="1"/>
          </p:cNvSpPr>
          <p:nvPr>
            <p:ph type="body" sz="quarter" idx="14" hasCustomPrompt="1"/>
          </p:nvPr>
        </p:nvSpPr>
        <p:spPr>
          <a:xfrm>
            <a:off x="107504" y="416863"/>
            <a:ext cx="7344233" cy="275833"/>
          </a:xfrm>
          <a:prstGeom prst="rect">
            <a:avLst/>
          </a:prstGeom>
        </p:spPr>
        <p:txBody>
          <a:bodyPr vert="horz"/>
          <a:lstStyle>
            <a:lvl1pPr marL="0" indent="0">
              <a:buNone/>
              <a:defRPr sz="1400">
                <a:solidFill>
                  <a:schemeClr val="bg1">
                    <a:lumMod val="50000"/>
                  </a:schemeClr>
                </a:solidFill>
              </a:defRPr>
            </a:lvl1pPr>
          </a:lstStyle>
          <a:p>
            <a:pPr lvl="0"/>
            <a:r>
              <a:rPr lang="en-GB" dirty="0" smtClean="0"/>
              <a:t>our services</a:t>
            </a:r>
            <a:endParaRPr lang="en-US" dirty="0"/>
          </a:p>
        </p:txBody>
      </p:sp>
      <p:sp>
        <p:nvSpPr>
          <p:cNvPr id="7"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CAF8C88C-EF2F-C845-BCD6-1265B7DC1E9A}" type="datetime1">
              <a:rPr lang="en-GB" smtClean="0"/>
              <a:pPr defTabSz="457200"/>
              <a:t>20/05/2016</a:t>
            </a:fld>
            <a:endParaRPr lang="en-US" dirty="0"/>
          </a:p>
        </p:txBody>
      </p:sp>
      <p:sp>
        <p:nvSpPr>
          <p:cNvPr id="8"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solidFill>
                  <a:srgbClr val="FFFFFF"/>
                </a:solidFill>
              </a:rPr>
              <a:pPr defTabSz="457200"/>
              <a:t>‹#›</a:t>
            </a:fld>
            <a:endParaRPr lang="en-US" dirty="0">
              <a:solidFill>
                <a:srgbClr val="FFFFFF"/>
              </a:solidFill>
            </a:endParaRPr>
          </a:p>
        </p:txBody>
      </p:sp>
      <p:pic>
        <p:nvPicPr>
          <p:cNvPr id="2" name="Picture 1" descr="Servic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5439" y="409223"/>
            <a:ext cx="10330884" cy="5630332"/>
          </a:xfrm>
          <a:prstGeom prst="rect">
            <a:avLst/>
          </a:prstGeom>
        </p:spPr>
      </p:pic>
    </p:spTree>
    <p:extLst>
      <p:ext uri="{BB962C8B-B14F-4D97-AF65-F5344CB8AC3E}">
        <p14:creationId xmlns:p14="http://schemas.microsoft.com/office/powerpoint/2010/main" val="20602978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Global Stats">
    <p:spTree>
      <p:nvGrpSpPr>
        <p:cNvPr id="1" name=""/>
        <p:cNvGrpSpPr/>
        <p:nvPr/>
      </p:nvGrpSpPr>
      <p:grpSpPr>
        <a:xfrm>
          <a:off x="0" y="0"/>
          <a:ext cx="0" cy="0"/>
          <a:chOff x="0" y="0"/>
          <a:chExt cx="0" cy="0"/>
        </a:xfrm>
      </p:grpSpPr>
      <p:sp>
        <p:nvSpPr>
          <p:cNvPr id="3" name="TextBox 2"/>
          <p:cNvSpPr txBox="1"/>
          <p:nvPr userDrawn="1"/>
        </p:nvSpPr>
        <p:spPr>
          <a:xfrm>
            <a:off x="1115616" y="836712"/>
            <a:ext cx="7848872" cy="4487382"/>
          </a:xfrm>
          <a:prstGeom prst="rect">
            <a:avLst/>
          </a:prstGeom>
          <a:noFill/>
        </p:spPr>
        <p:txBody>
          <a:bodyPr wrap="square" rtlCol="0">
            <a:spAutoFit/>
          </a:bodyPr>
          <a:lstStyle/>
          <a:p>
            <a:r>
              <a:rPr lang="en-US" sz="1400" b="1" dirty="0" smtClean="0">
                <a:solidFill>
                  <a:srgbClr val="4B2582"/>
                </a:solidFill>
              </a:rPr>
              <a:t>Analysis</a:t>
            </a:r>
          </a:p>
          <a:p>
            <a:r>
              <a:rPr lang="en-GB" sz="1400" dirty="0" smtClean="0">
                <a:solidFill>
                  <a:srgbClr val="3C3C3B"/>
                </a:solidFill>
              </a:rPr>
              <a:t>Based on almost two decades of industry experience, Natural Power has developed a comprehensive suite of analysis services to support the development and delivery of projects throughout all stages of their life. We are focussed on de-risking your projects to maximise </a:t>
            </a:r>
            <a:r>
              <a:rPr lang="en-GB" sz="1400" dirty="0" err="1" smtClean="0">
                <a:solidFill>
                  <a:srgbClr val="3C3C3B"/>
                </a:solidFill>
              </a:rPr>
              <a:t>consentability</a:t>
            </a:r>
            <a:r>
              <a:rPr lang="en-GB" sz="1400" dirty="0" smtClean="0">
                <a:solidFill>
                  <a:srgbClr val="3C3C3B"/>
                </a:solidFill>
              </a:rPr>
              <a:t>, constructability and operability. Our analysis services are delivered using a variety of bespoke in-house tools, industry standard models, and through strategic partnerships with industry experts in meteorological and climatic modelling.</a:t>
            </a:r>
          </a:p>
          <a:p>
            <a:endParaRPr lang="en-GB" sz="1400" dirty="0" smtClean="0">
              <a:solidFill>
                <a:srgbClr val="3C3C3B"/>
              </a:solidFill>
            </a:endParaRPr>
          </a:p>
          <a:p>
            <a:pPr>
              <a:lnSpc>
                <a:spcPct val="120000"/>
              </a:lnSpc>
            </a:pPr>
            <a:r>
              <a:rPr lang="en-US" sz="1400" b="1" dirty="0" smtClean="0">
                <a:solidFill>
                  <a:srgbClr val="4B2582"/>
                </a:solidFill>
              </a:rPr>
              <a:t>Engineering</a:t>
            </a:r>
          </a:p>
          <a:p>
            <a:r>
              <a:rPr lang="en-GB" sz="1400" dirty="0" smtClean="0">
                <a:solidFill>
                  <a:srgbClr val="3C3C3B"/>
                </a:solidFill>
              </a:rPr>
              <a:t>We have a proven track record in supporting the Development &amp; Pre-Construction and Construction Phases of renewable energy developments, delivering completed projects to the Post-Construction and Operations phase. Our services have assisted Clients with over 1.5 GW of wind plant through construction across more than 70 projects to date.</a:t>
            </a:r>
          </a:p>
          <a:p>
            <a:endParaRPr lang="en-GB" sz="1400" dirty="0" smtClean="0">
              <a:solidFill>
                <a:srgbClr val="3C3C3B"/>
              </a:solidFill>
            </a:endParaRPr>
          </a:p>
          <a:p>
            <a:pPr>
              <a:lnSpc>
                <a:spcPct val="120000"/>
              </a:lnSpc>
            </a:pPr>
            <a:r>
              <a:rPr lang="en-US" sz="1400" b="1" dirty="0" smtClean="0">
                <a:solidFill>
                  <a:srgbClr val="4B2582"/>
                </a:solidFill>
              </a:rPr>
              <a:t>Planning &amp; Permitting</a:t>
            </a:r>
          </a:p>
          <a:p>
            <a:r>
              <a:rPr lang="en-GB" sz="1400" dirty="0" smtClean="0">
                <a:solidFill>
                  <a:srgbClr val="3C3C3B"/>
                </a:solidFill>
              </a:rPr>
              <a:t>We cover all aspects of project development and design, land negotiation, Environmental Impact Assessment, consultation and permitting. Our successful approach is to define and address every aspect of a potential project throughout the Development &amp; Pre-Construction phase, identify risks and opportunities at the earliest possible stage. The aim is to efficiently manage costs and risks to deliver your permitted project ready for financing and construction.</a:t>
            </a:r>
          </a:p>
        </p:txBody>
      </p:sp>
      <p:pic>
        <p:nvPicPr>
          <p:cNvPr id="9" name="Picture 8" descr="13_analysis_colour_100.pn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79512" y="949600"/>
            <a:ext cx="864096" cy="864096"/>
          </a:xfrm>
          <a:prstGeom prst="rect">
            <a:avLst/>
          </a:prstGeom>
        </p:spPr>
      </p:pic>
      <p:pic>
        <p:nvPicPr>
          <p:cNvPr id="10" name="Picture 9" descr="14_engineering_colour_100.pn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79512" y="2708920"/>
            <a:ext cx="864096" cy="864096"/>
          </a:xfrm>
          <a:prstGeom prst="rect">
            <a:avLst/>
          </a:prstGeom>
        </p:spPr>
      </p:pic>
      <p:pic>
        <p:nvPicPr>
          <p:cNvPr id="11" name="Picture 10" descr="15_plan&amp;perm_colour_100.png"/>
          <p:cNvPicPr>
            <a:picLocks noChangeAspect="1"/>
          </p:cNvPicPr>
          <p:nvPr userDrawn="1"/>
        </p:nvPicPr>
        <p:blipFill>
          <a:blip r:embed="rId4">
            <a:alphaModFix/>
            <a:extLst>
              <a:ext uri="{28A0092B-C50C-407E-A947-70E740481C1C}">
                <a14:useLocalDpi xmlns:a14="http://schemas.microsoft.com/office/drawing/2010/main" val="0"/>
              </a:ext>
            </a:extLst>
          </a:blip>
          <a:stretch>
            <a:fillRect/>
          </a:stretch>
        </p:blipFill>
        <p:spPr>
          <a:xfrm>
            <a:off x="179512" y="4005064"/>
            <a:ext cx="864096" cy="864096"/>
          </a:xfrm>
          <a:prstGeom prst="rect">
            <a:avLst/>
          </a:prstGeom>
        </p:spPr>
      </p:pic>
      <p:sp>
        <p:nvSpPr>
          <p:cNvPr id="15" name="Title 2"/>
          <p:cNvSpPr>
            <a:spLocks noGrp="1"/>
          </p:cNvSpPr>
          <p:nvPr>
            <p:ph type="title" hasCustomPrompt="1"/>
          </p:nvPr>
        </p:nvSpPr>
        <p:spPr>
          <a:xfrm>
            <a:off x="107504" y="28373"/>
            <a:ext cx="7344816" cy="376291"/>
          </a:xfrm>
          <a:prstGeom prst="rect">
            <a:avLst/>
          </a:prstGeom>
        </p:spPr>
        <p:txBody>
          <a:bodyPr vert="horz"/>
          <a:lstStyle>
            <a:lvl1pPr algn="l">
              <a:defRPr sz="2000" b="0"/>
            </a:lvl1pPr>
          </a:lstStyle>
          <a:p>
            <a:r>
              <a:rPr lang="en-GB" dirty="0" smtClean="0"/>
              <a:t>our services</a:t>
            </a:r>
            <a:endParaRPr lang="en-US" dirty="0"/>
          </a:p>
        </p:txBody>
      </p:sp>
      <p:sp>
        <p:nvSpPr>
          <p:cNvPr id="16" name="Text Placeholder 21"/>
          <p:cNvSpPr>
            <a:spLocks noGrp="1"/>
          </p:cNvSpPr>
          <p:nvPr>
            <p:ph type="body" sz="quarter" idx="14" hasCustomPrompt="1"/>
          </p:nvPr>
        </p:nvSpPr>
        <p:spPr>
          <a:xfrm>
            <a:off x="107504" y="416863"/>
            <a:ext cx="7344233" cy="275833"/>
          </a:xfrm>
          <a:prstGeom prst="rect">
            <a:avLst/>
          </a:prstGeom>
        </p:spPr>
        <p:txBody>
          <a:bodyPr vert="horz"/>
          <a:lstStyle>
            <a:lvl1pPr marL="0" indent="0">
              <a:buNone/>
              <a:defRPr sz="1400">
                <a:solidFill>
                  <a:schemeClr val="bg1">
                    <a:lumMod val="50000"/>
                  </a:schemeClr>
                </a:solidFill>
              </a:defRPr>
            </a:lvl1pPr>
          </a:lstStyle>
          <a:p>
            <a:pPr lvl="0"/>
            <a:r>
              <a:rPr lang="en-GB" dirty="0" smtClean="0"/>
              <a:t>two decades of unique industry experience</a:t>
            </a:r>
            <a:endParaRPr lang="en-US" dirty="0"/>
          </a:p>
        </p:txBody>
      </p:sp>
      <p:sp>
        <p:nvSpPr>
          <p:cNvPr id="7"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E525B954-0F2A-2C47-85BF-D4CC39C590E0}" type="datetime1">
              <a:rPr lang="en-GB" smtClean="0"/>
              <a:pPr defTabSz="457200"/>
              <a:t>20/05/2016</a:t>
            </a:fld>
            <a:endParaRPr lang="en-US" dirty="0"/>
          </a:p>
        </p:txBody>
      </p:sp>
      <p:sp>
        <p:nvSpPr>
          <p:cNvPr id="8"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solidFill>
                  <a:srgbClr val="FFFFFF"/>
                </a:solidFill>
              </a:rPr>
              <a:pPr defTabSz="457200"/>
              <a:t>‹#›</a:t>
            </a:fld>
            <a:endParaRPr lang="en-US" dirty="0">
              <a:solidFill>
                <a:srgbClr val="FFFFFF"/>
              </a:solidFill>
            </a:endParaRPr>
          </a:p>
        </p:txBody>
      </p:sp>
    </p:spTree>
    <p:extLst>
      <p:ext uri="{BB962C8B-B14F-4D97-AF65-F5344CB8AC3E}">
        <p14:creationId xmlns:p14="http://schemas.microsoft.com/office/powerpoint/2010/main" val="1683232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Global Stats">
    <p:spTree>
      <p:nvGrpSpPr>
        <p:cNvPr id="1" name=""/>
        <p:cNvGrpSpPr/>
        <p:nvPr/>
      </p:nvGrpSpPr>
      <p:grpSpPr>
        <a:xfrm>
          <a:off x="0" y="0"/>
          <a:ext cx="0" cy="0"/>
          <a:chOff x="0" y="0"/>
          <a:chExt cx="0" cy="0"/>
        </a:xfrm>
      </p:grpSpPr>
      <p:sp>
        <p:nvSpPr>
          <p:cNvPr id="3" name="TextBox 2"/>
          <p:cNvSpPr txBox="1"/>
          <p:nvPr userDrawn="1"/>
        </p:nvSpPr>
        <p:spPr>
          <a:xfrm>
            <a:off x="1115616" y="836712"/>
            <a:ext cx="7848872" cy="4271938"/>
          </a:xfrm>
          <a:prstGeom prst="rect">
            <a:avLst/>
          </a:prstGeom>
          <a:noFill/>
        </p:spPr>
        <p:txBody>
          <a:bodyPr wrap="square" rtlCol="0">
            <a:spAutoFit/>
          </a:bodyPr>
          <a:lstStyle/>
          <a:p>
            <a:r>
              <a:rPr lang="en-US" sz="1400" b="1" dirty="0" smtClean="0">
                <a:solidFill>
                  <a:srgbClr val="4B2582"/>
                </a:solidFill>
              </a:rPr>
              <a:t>Environmental</a:t>
            </a:r>
          </a:p>
          <a:p>
            <a:r>
              <a:rPr lang="en-GB" sz="1400" dirty="0" smtClean="0">
                <a:solidFill>
                  <a:srgbClr val="3C3C3B"/>
                </a:solidFill>
              </a:rPr>
              <a:t>Our Ecology and Hydrology team has over 150 years worth of industry leading experience in providing ecological advice to the renewable energy industry and have provided Ecological Clerk of Works services on a number of large scale wind farms. Our track record of excellence and knowledge cannot be matched.</a:t>
            </a:r>
          </a:p>
          <a:p>
            <a:endParaRPr lang="en-GB" sz="1400" dirty="0" smtClean="0">
              <a:solidFill>
                <a:srgbClr val="3C3C3B"/>
              </a:solidFill>
            </a:endParaRPr>
          </a:p>
          <a:p>
            <a:endParaRPr lang="en-GB" sz="1400" dirty="0" smtClean="0">
              <a:solidFill>
                <a:srgbClr val="3C3C3B"/>
              </a:solidFill>
            </a:endParaRPr>
          </a:p>
          <a:p>
            <a:pPr>
              <a:lnSpc>
                <a:spcPct val="120000"/>
              </a:lnSpc>
            </a:pPr>
            <a:r>
              <a:rPr lang="en-US" sz="1400" b="1" dirty="0" smtClean="0">
                <a:solidFill>
                  <a:srgbClr val="4B2582"/>
                </a:solidFill>
              </a:rPr>
              <a:t>Project Management</a:t>
            </a:r>
          </a:p>
          <a:p>
            <a:r>
              <a:rPr lang="en-GB" sz="1400" dirty="0" smtClean="0">
                <a:solidFill>
                  <a:srgbClr val="3C3C3B"/>
                </a:solidFill>
              </a:rPr>
              <a:t>We have successfully managed some 800 projects through to completion over the past two decades - from bioenergy projects in public buildings through to multi-GW offshore wind farm utility developments. Every project is managed to the same, high quality, consistent standards and our project management system is fully ISO 9001:2008 compliant. With our unique outlook on the entire project lifecycle, you can be assured that risks at project interfaces are mitigated by our Project teams integrating seamlessly.</a:t>
            </a:r>
          </a:p>
          <a:p>
            <a:endParaRPr lang="en-GB" sz="1400" dirty="0" smtClean="0">
              <a:solidFill>
                <a:srgbClr val="3C3C3B"/>
              </a:solidFill>
            </a:endParaRPr>
          </a:p>
          <a:p>
            <a:endParaRPr lang="en-GB" sz="1400" dirty="0" smtClean="0">
              <a:solidFill>
                <a:srgbClr val="3C3C3B"/>
              </a:solidFill>
            </a:endParaRPr>
          </a:p>
          <a:p>
            <a:pPr>
              <a:lnSpc>
                <a:spcPct val="120000"/>
              </a:lnSpc>
            </a:pPr>
            <a:r>
              <a:rPr lang="en-US" sz="1400" b="1" dirty="0" smtClean="0">
                <a:solidFill>
                  <a:srgbClr val="4B2582"/>
                </a:solidFill>
              </a:rPr>
              <a:t>Due Diligence</a:t>
            </a:r>
          </a:p>
          <a:p>
            <a:r>
              <a:rPr lang="en-GB" sz="1400" dirty="0" smtClean="0">
                <a:solidFill>
                  <a:srgbClr val="3C3C3B"/>
                </a:solidFill>
              </a:rPr>
              <a:t>Our experience spans more than 150 projects and portfolios, with a team of over 45 Due Diligence specialists working as part of a 320 strong company. Our lifecycle approach to consultancy services is unparalleled within the market, allowing us to focus on reducing interface risk and working smarter from day one of your project.</a:t>
            </a:r>
            <a:endParaRPr lang="en-GB" sz="1400" dirty="0">
              <a:solidFill>
                <a:srgbClr val="3C3C3B"/>
              </a:solidFill>
            </a:endParaRPr>
          </a:p>
        </p:txBody>
      </p:sp>
      <p:pic>
        <p:nvPicPr>
          <p:cNvPr id="9" name="Picture 8" descr="16_environmental_colour_100.pn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79512" y="908720"/>
            <a:ext cx="864096" cy="864096"/>
          </a:xfrm>
          <a:prstGeom prst="rect">
            <a:avLst/>
          </a:prstGeom>
        </p:spPr>
      </p:pic>
      <p:pic>
        <p:nvPicPr>
          <p:cNvPr id="10" name="Picture 9" descr="17_projectmanagment_colour_100.pn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79512" y="2276872"/>
            <a:ext cx="864096" cy="864096"/>
          </a:xfrm>
          <a:prstGeom prst="rect">
            <a:avLst/>
          </a:prstGeom>
        </p:spPr>
      </p:pic>
      <p:pic>
        <p:nvPicPr>
          <p:cNvPr id="11" name="Picture 10" descr="18_dd_colour_100.png"/>
          <p:cNvPicPr>
            <a:picLocks noChangeAspect="1"/>
          </p:cNvPicPr>
          <p:nvPr userDrawn="1"/>
        </p:nvPicPr>
        <p:blipFill>
          <a:blip r:embed="rId4">
            <a:alphaModFix/>
            <a:extLst>
              <a:ext uri="{28A0092B-C50C-407E-A947-70E740481C1C}">
                <a14:useLocalDpi xmlns:a14="http://schemas.microsoft.com/office/drawing/2010/main" val="0"/>
              </a:ext>
            </a:extLst>
          </a:blip>
          <a:stretch>
            <a:fillRect/>
          </a:stretch>
        </p:blipFill>
        <p:spPr>
          <a:xfrm>
            <a:off x="179512" y="4005064"/>
            <a:ext cx="864096" cy="864096"/>
          </a:xfrm>
          <a:prstGeom prst="rect">
            <a:avLst/>
          </a:prstGeom>
        </p:spPr>
      </p:pic>
      <p:sp>
        <p:nvSpPr>
          <p:cNvPr id="15" name="Title 2"/>
          <p:cNvSpPr>
            <a:spLocks noGrp="1"/>
          </p:cNvSpPr>
          <p:nvPr>
            <p:ph type="title" hasCustomPrompt="1"/>
          </p:nvPr>
        </p:nvSpPr>
        <p:spPr>
          <a:xfrm>
            <a:off x="107504" y="28373"/>
            <a:ext cx="7344816" cy="376291"/>
          </a:xfrm>
          <a:prstGeom prst="rect">
            <a:avLst/>
          </a:prstGeom>
        </p:spPr>
        <p:txBody>
          <a:bodyPr vert="horz"/>
          <a:lstStyle>
            <a:lvl1pPr algn="l">
              <a:defRPr sz="2000" b="0"/>
            </a:lvl1pPr>
          </a:lstStyle>
          <a:p>
            <a:r>
              <a:rPr lang="en-GB" dirty="0" smtClean="0"/>
              <a:t>our services</a:t>
            </a:r>
            <a:endParaRPr lang="en-US" dirty="0"/>
          </a:p>
        </p:txBody>
      </p:sp>
      <p:sp>
        <p:nvSpPr>
          <p:cNvPr id="16" name="Text Placeholder 21"/>
          <p:cNvSpPr>
            <a:spLocks noGrp="1"/>
          </p:cNvSpPr>
          <p:nvPr>
            <p:ph type="body" sz="quarter" idx="14" hasCustomPrompt="1"/>
          </p:nvPr>
        </p:nvSpPr>
        <p:spPr>
          <a:xfrm>
            <a:off x="107504" y="416863"/>
            <a:ext cx="7344233" cy="275833"/>
          </a:xfrm>
          <a:prstGeom prst="rect">
            <a:avLst/>
          </a:prstGeom>
        </p:spPr>
        <p:txBody>
          <a:bodyPr vert="horz"/>
          <a:lstStyle>
            <a:lvl1pPr marL="0" indent="0">
              <a:buNone/>
              <a:defRPr sz="1400">
                <a:solidFill>
                  <a:schemeClr val="bg1">
                    <a:lumMod val="50000"/>
                  </a:schemeClr>
                </a:solidFill>
              </a:defRPr>
            </a:lvl1pPr>
          </a:lstStyle>
          <a:p>
            <a:pPr lvl="0"/>
            <a:r>
              <a:rPr lang="en-GB" dirty="0" smtClean="0"/>
              <a:t>two decades of unique industry experience</a:t>
            </a:r>
            <a:endParaRPr lang="en-US" dirty="0"/>
          </a:p>
        </p:txBody>
      </p:sp>
      <p:sp>
        <p:nvSpPr>
          <p:cNvPr id="7"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9C8C3987-43CA-F345-823C-2D4366B84F49}" type="datetime1">
              <a:rPr lang="en-GB" smtClean="0"/>
              <a:pPr defTabSz="457200"/>
              <a:t>20/05/2016</a:t>
            </a:fld>
            <a:endParaRPr lang="en-US" dirty="0"/>
          </a:p>
        </p:txBody>
      </p:sp>
      <p:sp>
        <p:nvSpPr>
          <p:cNvPr id="8"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solidFill>
                  <a:srgbClr val="FFFFFF"/>
                </a:solidFill>
              </a:rPr>
              <a:pPr defTabSz="457200"/>
              <a:t>‹#›</a:t>
            </a:fld>
            <a:endParaRPr lang="en-US" dirty="0">
              <a:solidFill>
                <a:srgbClr val="FFFFFF"/>
              </a:solidFill>
            </a:endParaRPr>
          </a:p>
        </p:txBody>
      </p:sp>
    </p:spTree>
    <p:extLst>
      <p:ext uri="{BB962C8B-B14F-4D97-AF65-F5344CB8AC3E}">
        <p14:creationId xmlns:p14="http://schemas.microsoft.com/office/powerpoint/2010/main" val="2708302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44308E2C-6D86-4E3E-84D7-FA20F9A77A53}" type="datetimeFigureOut">
              <a:rPr lang="en-GB" smtClean="0"/>
              <a:t>20/05/2016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C2CC178-1117-4C04-9A9B-096075E6FDCC}" type="slidenum">
              <a:rPr lang="en-GB" smtClean="0"/>
              <a:t>‹#›</a:t>
            </a:fld>
            <a:endParaRPr lang="en-GB"/>
          </a:p>
        </p:txBody>
      </p:sp>
    </p:spTree>
    <p:extLst>
      <p:ext uri="{BB962C8B-B14F-4D97-AF65-F5344CB8AC3E}">
        <p14:creationId xmlns:p14="http://schemas.microsoft.com/office/powerpoint/2010/main" val="22256629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Global Stats">
    <p:spTree>
      <p:nvGrpSpPr>
        <p:cNvPr id="1" name=""/>
        <p:cNvGrpSpPr/>
        <p:nvPr/>
      </p:nvGrpSpPr>
      <p:grpSpPr>
        <a:xfrm>
          <a:off x="0" y="0"/>
          <a:ext cx="0" cy="0"/>
          <a:chOff x="0" y="0"/>
          <a:chExt cx="0" cy="0"/>
        </a:xfrm>
      </p:grpSpPr>
      <p:pic>
        <p:nvPicPr>
          <p:cNvPr id="5" name="Picture 4" descr="Franc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1442377">
            <a:off x="5364088" y="4869160"/>
            <a:ext cx="4291769" cy="4401815"/>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95" y="6174184"/>
            <a:ext cx="9201086" cy="1431280"/>
          </a:xfrm>
          <a:prstGeom prst="rect">
            <a:avLst/>
          </a:prstGeom>
        </p:spPr>
      </p:pic>
      <p:sp>
        <p:nvSpPr>
          <p:cNvPr id="15" name="Title 2"/>
          <p:cNvSpPr>
            <a:spLocks noGrp="1"/>
          </p:cNvSpPr>
          <p:nvPr>
            <p:ph type="title" hasCustomPrompt="1"/>
          </p:nvPr>
        </p:nvSpPr>
        <p:spPr>
          <a:xfrm>
            <a:off x="107504" y="28373"/>
            <a:ext cx="7344816" cy="376291"/>
          </a:xfrm>
          <a:prstGeom prst="rect">
            <a:avLst/>
          </a:prstGeom>
        </p:spPr>
        <p:txBody>
          <a:bodyPr vert="horz"/>
          <a:lstStyle>
            <a:lvl1pPr algn="l">
              <a:defRPr sz="2000" b="0"/>
            </a:lvl1pPr>
          </a:lstStyle>
          <a:p>
            <a:r>
              <a:rPr lang="en-GB" dirty="0" smtClean="0"/>
              <a:t>our services</a:t>
            </a:r>
            <a:endParaRPr lang="en-US" dirty="0"/>
          </a:p>
        </p:txBody>
      </p:sp>
      <p:sp>
        <p:nvSpPr>
          <p:cNvPr id="16" name="Text Placeholder 21"/>
          <p:cNvSpPr>
            <a:spLocks noGrp="1"/>
          </p:cNvSpPr>
          <p:nvPr>
            <p:ph type="body" sz="quarter" idx="14" hasCustomPrompt="1"/>
          </p:nvPr>
        </p:nvSpPr>
        <p:spPr>
          <a:xfrm>
            <a:off x="107504" y="416863"/>
            <a:ext cx="7344233" cy="275833"/>
          </a:xfrm>
          <a:prstGeom prst="rect">
            <a:avLst/>
          </a:prstGeom>
        </p:spPr>
        <p:txBody>
          <a:bodyPr vert="horz"/>
          <a:lstStyle>
            <a:lvl1pPr marL="0" indent="0">
              <a:buNone/>
              <a:defRPr sz="1400">
                <a:solidFill>
                  <a:schemeClr val="bg1">
                    <a:lumMod val="50000"/>
                  </a:schemeClr>
                </a:solidFill>
              </a:defRPr>
            </a:lvl1pPr>
          </a:lstStyle>
          <a:p>
            <a:pPr lvl="0"/>
            <a:r>
              <a:rPr lang="en-GB" dirty="0" smtClean="0"/>
              <a:t>two decades of unique industry experience</a:t>
            </a:r>
            <a:endParaRPr lang="en-US" dirty="0"/>
          </a:p>
        </p:txBody>
      </p:sp>
      <p:sp>
        <p:nvSpPr>
          <p:cNvPr id="3" name="TextBox 2"/>
          <p:cNvSpPr txBox="1"/>
          <p:nvPr userDrawn="1"/>
        </p:nvSpPr>
        <p:spPr>
          <a:xfrm>
            <a:off x="107504" y="836712"/>
            <a:ext cx="2952328" cy="3323987"/>
          </a:xfrm>
          <a:prstGeom prst="rect">
            <a:avLst/>
          </a:prstGeom>
          <a:noFill/>
        </p:spPr>
        <p:txBody>
          <a:bodyPr wrap="square" rtlCol="0">
            <a:spAutoFit/>
          </a:bodyPr>
          <a:lstStyle/>
          <a:p>
            <a:r>
              <a:rPr lang="en-US" sz="1400" b="1" dirty="0" smtClean="0">
                <a:solidFill>
                  <a:srgbClr val="4B2582"/>
                </a:solidFill>
              </a:rPr>
              <a:t>Operational Services</a:t>
            </a:r>
          </a:p>
          <a:p>
            <a:r>
              <a:rPr lang="en-US" sz="1400" dirty="0" smtClean="0">
                <a:solidFill>
                  <a:srgbClr val="3C3C3B"/>
                </a:solidFill>
              </a:rPr>
              <a:t>We are one of Europe’s leading independent providers of wind farm Operational services, operating c.27% of the UK’s installed onshore wind capacity installed onshore wind capacity for both major utilities and independent power producers through our </a:t>
            </a:r>
            <a:r>
              <a:rPr lang="en-US" sz="1400" dirty="0" err="1" smtClean="0">
                <a:solidFill>
                  <a:srgbClr val="3C3C3B"/>
                </a:solidFill>
              </a:rPr>
              <a:t>ControlCentre</a:t>
            </a:r>
            <a:r>
              <a:rPr lang="en-US" sz="1400" dirty="0" smtClean="0">
                <a:solidFill>
                  <a:srgbClr val="3C3C3B"/>
                </a:solidFill>
              </a:rPr>
              <a:t>. We provide award-winning excellence in Health &amp; Safety management combined with unique software tools and procedures to ensure maximum efficiency and performance in wind farm operations for our clients. </a:t>
            </a:r>
          </a:p>
        </p:txBody>
      </p:sp>
      <p:sp>
        <p:nvSpPr>
          <p:cNvPr id="8" name="TextBox 7"/>
          <p:cNvSpPr txBox="1"/>
          <p:nvPr userDrawn="1"/>
        </p:nvSpPr>
        <p:spPr>
          <a:xfrm>
            <a:off x="107504" y="4581128"/>
            <a:ext cx="2232248" cy="1224136"/>
          </a:xfrm>
          <a:prstGeom prst="rect">
            <a:avLst/>
          </a:prstGeom>
          <a:noFill/>
        </p:spPr>
        <p:txBody>
          <a:bodyPr wrap="square" rtlCol="0">
            <a:spAutoFit/>
          </a:bodyPr>
          <a:lstStyle/>
          <a:p>
            <a:r>
              <a:rPr lang="en-GB" dirty="0" smtClean="0">
                <a:solidFill>
                  <a:srgbClr val="401C7E"/>
                </a:solidFill>
              </a:rPr>
              <a:t>Operational Services to </a:t>
            </a:r>
            <a:r>
              <a:rPr lang="en-GB" b="1" dirty="0" smtClean="0">
                <a:solidFill>
                  <a:srgbClr val="401C7E"/>
                </a:solidFill>
              </a:rPr>
              <a:t>c.27% </a:t>
            </a:r>
            <a:r>
              <a:rPr lang="en-GB" dirty="0" smtClean="0">
                <a:solidFill>
                  <a:srgbClr val="401C7E"/>
                </a:solidFill>
              </a:rPr>
              <a:t>of the onshore installed capacity in the UK</a:t>
            </a:r>
            <a:endParaRPr lang="en-GB" baseline="30000" dirty="0">
              <a:solidFill>
                <a:srgbClr val="401C7E"/>
              </a:solidFill>
            </a:endParaRPr>
          </a:p>
        </p:txBody>
      </p:sp>
      <p:sp>
        <p:nvSpPr>
          <p:cNvPr id="11"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3C519B15-9605-A147-987A-4EEE5A7A74D0}" type="datetime1">
              <a:rPr lang="en-GB" smtClean="0"/>
              <a:pPr defTabSz="457200"/>
              <a:t>20/05/2016</a:t>
            </a:fld>
            <a:endParaRPr lang="en-US" dirty="0"/>
          </a:p>
        </p:txBody>
      </p:sp>
      <p:sp>
        <p:nvSpPr>
          <p:cNvPr id="12"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solidFill>
                  <a:srgbClr val="FFFFFF"/>
                </a:solidFill>
              </a:rPr>
              <a:pPr defTabSz="457200"/>
              <a:t>‹#›</a:t>
            </a:fld>
            <a:endParaRPr lang="en-US" dirty="0">
              <a:solidFill>
                <a:srgbClr val="FFFFFF"/>
              </a:solidFill>
            </a:endParaRPr>
          </a:p>
        </p:txBody>
      </p:sp>
      <p:pic>
        <p:nvPicPr>
          <p:cNvPr id="4" name="Picture 3" descr="UK-AM-Region-Structure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707904" y="836712"/>
            <a:ext cx="3707034" cy="4680520"/>
          </a:xfrm>
          <a:prstGeom prst="rect">
            <a:avLst/>
          </a:prstGeom>
        </p:spPr>
      </p:pic>
    </p:spTree>
    <p:extLst>
      <p:ext uri="{BB962C8B-B14F-4D97-AF65-F5344CB8AC3E}">
        <p14:creationId xmlns:p14="http://schemas.microsoft.com/office/powerpoint/2010/main" val="2383734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Corporate Structure">
    <p:spTree>
      <p:nvGrpSpPr>
        <p:cNvPr id="1" name=""/>
        <p:cNvGrpSpPr/>
        <p:nvPr/>
      </p:nvGrpSpPr>
      <p:grpSpPr>
        <a:xfrm>
          <a:off x="0" y="0"/>
          <a:ext cx="0" cy="0"/>
          <a:chOff x="0" y="0"/>
          <a:chExt cx="0" cy="0"/>
        </a:xfrm>
      </p:grpSpPr>
      <p:cxnSp>
        <p:nvCxnSpPr>
          <p:cNvPr id="43" name="Straight Connector 42"/>
          <p:cNvCxnSpPr>
            <a:stCxn id="9" idx="2"/>
          </p:cNvCxnSpPr>
          <p:nvPr userDrawn="1"/>
        </p:nvCxnSpPr>
        <p:spPr>
          <a:xfrm>
            <a:off x="4572000" y="1715160"/>
            <a:ext cx="0" cy="260396"/>
          </a:xfrm>
          <a:prstGeom prst="line">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flipV="1">
            <a:off x="4572000" y="1124744"/>
            <a:ext cx="1" cy="195228"/>
          </a:xfrm>
          <a:prstGeom prst="line">
            <a:avLst/>
          </a:prstGeom>
          <a:ln w="12700" cap="sq" cmpd="sng">
            <a:solidFill>
              <a:srgbClr val="4B2582"/>
            </a:solidFill>
            <a:prstDash val="solid"/>
          </a:ln>
        </p:spPr>
        <p:style>
          <a:lnRef idx="1">
            <a:schemeClr val="accent1"/>
          </a:lnRef>
          <a:fillRef idx="0">
            <a:schemeClr val="accent1"/>
          </a:fillRef>
          <a:effectRef idx="0">
            <a:schemeClr val="accent1"/>
          </a:effectRef>
          <a:fontRef idx="minor">
            <a:schemeClr val="tx1"/>
          </a:fontRef>
        </p:style>
      </p:cxnSp>
      <p:sp>
        <p:nvSpPr>
          <p:cNvPr id="15" name="Title 2"/>
          <p:cNvSpPr>
            <a:spLocks noGrp="1"/>
          </p:cNvSpPr>
          <p:nvPr>
            <p:ph type="title" hasCustomPrompt="1"/>
          </p:nvPr>
        </p:nvSpPr>
        <p:spPr>
          <a:xfrm>
            <a:off x="107504" y="28373"/>
            <a:ext cx="7344816" cy="376291"/>
          </a:xfrm>
          <a:prstGeom prst="rect">
            <a:avLst/>
          </a:prstGeom>
        </p:spPr>
        <p:txBody>
          <a:bodyPr vert="horz"/>
          <a:lstStyle>
            <a:lvl1pPr algn="l">
              <a:defRPr sz="2000" b="0"/>
            </a:lvl1pPr>
          </a:lstStyle>
          <a:p>
            <a:r>
              <a:rPr lang="en-GB" dirty="0" smtClean="0"/>
              <a:t>corporate structure</a:t>
            </a:r>
            <a:endParaRPr lang="en-US" dirty="0"/>
          </a:p>
        </p:txBody>
      </p:sp>
      <p:sp>
        <p:nvSpPr>
          <p:cNvPr id="16" name="Text Placeholder 21"/>
          <p:cNvSpPr>
            <a:spLocks noGrp="1"/>
          </p:cNvSpPr>
          <p:nvPr>
            <p:ph type="body" sz="quarter" idx="14" hasCustomPrompt="1"/>
          </p:nvPr>
        </p:nvSpPr>
        <p:spPr>
          <a:xfrm>
            <a:off x="107504" y="416863"/>
            <a:ext cx="7344233" cy="275833"/>
          </a:xfrm>
          <a:prstGeom prst="rect">
            <a:avLst/>
          </a:prstGeom>
        </p:spPr>
        <p:txBody>
          <a:bodyPr vert="horz"/>
          <a:lstStyle>
            <a:lvl1pPr marL="0" indent="0">
              <a:buNone/>
              <a:defRPr sz="1400">
                <a:solidFill>
                  <a:schemeClr val="bg1">
                    <a:lumMod val="50000"/>
                  </a:schemeClr>
                </a:solidFill>
              </a:defRPr>
            </a:lvl1pPr>
          </a:lstStyle>
          <a:p>
            <a:pPr lvl="0"/>
            <a:r>
              <a:rPr lang="en-GB" dirty="0" smtClean="0"/>
              <a:t>subheading</a:t>
            </a:r>
            <a:endParaRPr lang="en-US" dirty="0"/>
          </a:p>
        </p:txBody>
      </p:sp>
      <p:sp>
        <p:nvSpPr>
          <p:cNvPr id="8" name="Rounded Rectangle 7"/>
          <p:cNvSpPr/>
          <p:nvPr userDrawn="1"/>
        </p:nvSpPr>
        <p:spPr>
          <a:xfrm>
            <a:off x="2204114" y="583009"/>
            <a:ext cx="4735773" cy="541735"/>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1200" b="1" dirty="0" smtClean="0">
                <a:solidFill>
                  <a:srgbClr val="FFFFFF"/>
                </a:solidFill>
                <a:ea typeface="AppleGothic"/>
                <a:cs typeface="AppleGothic"/>
              </a:rPr>
              <a:t>Natural Power</a:t>
            </a:r>
            <a:endParaRPr lang="en-US" sz="1200" b="1" dirty="0">
              <a:solidFill>
                <a:srgbClr val="FFFFFF"/>
              </a:solidFill>
              <a:ea typeface="AppleGothic"/>
              <a:cs typeface="AppleGothic"/>
            </a:endParaRPr>
          </a:p>
        </p:txBody>
      </p:sp>
      <p:sp>
        <p:nvSpPr>
          <p:cNvPr id="10" name="Rounded Rectangle 9"/>
          <p:cNvSpPr/>
          <p:nvPr userDrawn="1"/>
        </p:nvSpPr>
        <p:spPr>
          <a:xfrm>
            <a:off x="7375415" y="5133241"/>
            <a:ext cx="1049425" cy="312379"/>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srgbClr val="FFFFFF"/>
                </a:solidFill>
                <a:ea typeface="AppleGothic"/>
                <a:cs typeface="AppleGothic"/>
              </a:rPr>
              <a:t>ERP</a:t>
            </a:r>
          </a:p>
        </p:txBody>
      </p:sp>
      <p:sp>
        <p:nvSpPr>
          <p:cNvPr id="11" name="Rounded Rectangle 10"/>
          <p:cNvSpPr/>
          <p:nvPr userDrawn="1"/>
        </p:nvSpPr>
        <p:spPr>
          <a:xfrm>
            <a:off x="7388273" y="4053121"/>
            <a:ext cx="1023703" cy="312379"/>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srgbClr val="FFFFFF"/>
                </a:solidFill>
                <a:ea typeface="AppleGothic"/>
                <a:cs typeface="AppleGothic"/>
              </a:rPr>
              <a:t>HR</a:t>
            </a:r>
          </a:p>
        </p:txBody>
      </p:sp>
      <p:sp>
        <p:nvSpPr>
          <p:cNvPr id="12" name="Rounded Rectangle 11"/>
          <p:cNvSpPr/>
          <p:nvPr userDrawn="1"/>
        </p:nvSpPr>
        <p:spPr>
          <a:xfrm>
            <a:off x="7385401" y="3693081"/>
            <a:ext cx="1029446" cy="312379"/>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srgbClr val="FFFFFF"/>
                </a:solidFill>
                <a:ea typeface="AppleGothic"/>
                <a:cs typeface="AppleGothic"/>
              </a:rPr>
              <a:t>Accounts</a:t>
            </a:r>
          </a:p>
        </p:txBody>
      </p:sp>
      <p:sp>
        <p:nvSpPr>
          <p:cNvPr id="13" name="Rounded Rectangle 12"/>
          <p:cNvSpPr/>
          <p:nvPr userDrawn="1"/>
        </p:nvSpPr>
        <p:spPr>
          <a:xfrm>
            <a:off x="2215056" y="4413161"/>
            <a:ext cx="1002843" cy="312379"/>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srgbClr val="FFFFFF"/>
                </a:solidFill>
                <a:ea typeface="AppleGothic"/>
                <a:cs typeface="AppleGothic"/>
              </a:rPr>
              <a:t>Business Development</a:t>
            </a:r>
          </a:p>
        </p:txBody>
      </p:sp>
      <p:sp>
        <p:nvSpPr>
          <p:cNvPr id="14" name="Rounded Rectangle 13"/>
          <p:cNvSpPr/>
          <p:nvPr userDrawn="1"/>
        </p:nvSpPr>
        <p:spPr>
          <a:xfrm>
            <a:off x="2215056" y="3693081"/>
            <a:ext cx="1002843" cy="312379"/>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srgbClr val="FFFFFF"/>
                </a:solidFill>
                <a:ea typeface="AppleGothic"/>
                <a:cs typeface="AppleGothic"/>
              </a:rPr>
              <a:t>Legal</a:t>
            </a:r>
          </a:p>
        </p:txBody>
      </p:sp>
      <p:sp>
        <p:nvSpPr>
          <p:cNvPr id="19" name="Rounded Rectangle 18"/>
          <p:cNvSpPr/>
          <p:nvPr userDrawn="1"/>
        </p:nvSpPr>
        <p:spPr>
          <a:xfrm>
            <a:off x="2215056" y="4053121"/>
            <a:ext cx="1002843" cy="312379"/>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srgbClr val="FFFFFF"/>
                </a:solidFill>
                <a:ea typeface="AppleGothic"/>
                <a:cs typeface="AppleGothic"/>
              </a:rPr>
              <a:t>Marketing</a:t>
            </a:r>
          </a:p>
        </p:txBody>
      </p:sp>
      <p:sp>
        <p:nvSpPr>
          <p:cNvPr id="20" name="Rounded Rectangle 19"/>
          <p:cNvSpPr/>
          <p:nvPr userDrawn="1"/>
        </p:nvSpPr>
        <p:spPr>
          <a:xfrm>
            <a:off x="7388141" y="4413161"/>
            <a:ext cx="1023965" cy="312379"/>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srgbClr val="FFFFFF"/>
                </a:solidFill>
                <a:ea typeface="AppleGothic"/>
                <a:cs typeface="AppleGothic"/>
              </a:rPr>
              <a:t>I.T</a:t>
            </a:r>
          </a:p>
        </p:txBody>
      </p:sp>
      <p:sp>
        <p:nvSpPr>
          <p:cNvPr id="21" name="Rounded Rectangle 20"/>
          <p:cNvSpPr/>
          <p:nvPr userDrawn="1"/>
        </p:nvSpPr>
        <p:spPr>
          <a:xfrm>
            <a:off x="7375415" y="5494600"/>
            <a:ext cx="1049425" cy="283348"/>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srgbClr val="FFFFFF"/>
                </a:solidFill>
                <a:ea typeface="AppleGothic"/>
                <a:cs typeface="AppleGothic"/>
              </a:rPr>
              <a:t>QESH</a:t>
            </a:r>
          </a:p>
        </p:txBody>
      </p:sp>
      <p:sp>
        <p:nvSpPr>
          <p:cNvPr id="22" name="Rounded Rectangle 21"/>
          <p:cNvSpPr/>
          <p:nvPr userDrawn="1"/>
        </p:nvSpPr>
        <p:spPr>
          <a:xfrm>
            <a:off x="7375415" y="4773201"/>
            <a:ext cx="1049425" cy="312379"/>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srgbClr val="FFFFFF"/>
                </a:solidFill>
                <a:ea typeface="AppleGothic"/>
                <a:cs typeface="AppleGothic"/>
              </a:rPr>
              <a:t>Facilities</a:t>
            </a:r>
          </a:p>
        </p:txBody>
      </p:sp>
      <p:sp>
        <p:nvSpPr>
          <p:cNvPr id="23" name="Rounded Rectangle 22"/>
          <p:cNvSpPr/>
          <p:nvPr userDrawn="1"/>
        </p:nvSpPr>
        <p:spPr>
          <a:xfrm>
            <a:off x="3365017" y="3693080"/>
            <a:ext cx="1020270" cy="312380"/>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srgbClr val="FFFFFF"/>
                </a:solidFill>
                <a:ea typeface="AppleGothic"/>
                <a:cs typeface="AppleGothic"/>
              </a:rPr>
              <a:t>Planning &amp; Dev. Services</a:t>
            </a:r>
          </a:p>
        </p:txBody>
      </p:sp>
      <p:sp>
        <p:nvSpPr>
          <p:cNvPr id="24" name="Rounded Rectangle 23"/>
          <p:cNvSpPr/>
          <p:nvPr userDrawn="1"/>
        </p:nvSpPr>
        <p:spPr>
          <a:xfrm>
            <a:off x="5164076" y="4053121"/>
            <a:ext cx="1029446" cy="312379"/>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srgbClr val="FFFFFF"/>
                </a:solidFill>
                <a:ea typeface="AppleGothic"/>
                <a:cs typeface="AppleGothic"/>
              </a:rPr>
              <a:t>U.S.A</a:t>
            </a:r>
          </a:p>
        </p:txBody>
      </p:sp>
      <p:sp>
        <p:nvSpPr>
          <p:cNvPr id="25" name="Rounded Rectangle 24"/>
          <p:cNvSpPr/>
          <p:nvPr userDrawn="1"/>
        </p:nvSpPr>
        <p:spPr>
          <a:xfrm>
            <a:off x="5164076" y="3693081"/>
            <a:ext cx="1029446" cy="312379"/>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srgbClr val="FFFFFF"/>
                </a:solidFill>
                <a:ea typeface="AppleGothic"/>
                <a:cs typeface="AppleGothic"/>
              </a:rPr>
              <a:t>France</a:t>
            </a:r>
          </a:p>
        </p:txBody>
      </p:sp>
      <p:sp>
        <p:nvSpPr>
          <p:cNvPr id="26" name="Rounded Rectangle 25"/>
          <p:cNvSpPr/>
          <p:nvPr userDrawn="1"/>
        </p:nvSpPr>
        <p:spPr>
          <a:xfrm>
            <a:off x="594581" y="4053121"/>
            <a:ext cx="935860" cy="312379"/>
          </a:xfrm>
          <a:prstGeom prst="roundRect">
            <a:avLst>
              <a:gd name="adj" fmla="val 0"/>
            </a:avLst>
          </a:prstGeom>
          <a:solidFill>
            <a:schemeClr val="bg1">
              <a:lumMod val="85000"/>
            </a:schemeClr>
          </a:solidFill>
          <a:ln w="12700" cap="sq" cmpd="sng">
            <a:solidFill>
              <a:srgbClr val="4B2582"/>
            </a:solidFill>
            <a:prstDash val="dash"/>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prstClr val="black"/>
                </a:solidFill>
                <a:ea typeface="AppleGothic"/>
                <a:cs typeface="AppleGothic"/>
              </a:rPr>
              <a:t>Turkey</a:t>
            </a:r>
          </a:p>
        </p:txBody>
      </p:sp>
      <p:sp>
        <p:nvSpPr>
          <p:cNvPr id="27" name="Rounded Rectangle 26"/>
          <p:cNvSpPr/>
          <p:nvPr userDrawn="1"/>
        </p:nvSpPr>
        <p:spPr>
          <a:xfrm>
            <a:off x="3364386" y="4413160"/>
            <a:ext cx="1025377" cy="312380"/>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srgbClr val="FFFFFF"/>
                </a:solidFill>
                <a:ea typeface="AppleGothic"/>
                <a:cs typeface="AppleGothic"/>
              </a:rPr>
              <a:t>Construction </a:t>
            </a:r>
          </a:p>
        </p:txBody>
      </p:sp>
      <p:sp>
        <p:nvSpPr>
          <p:cNvPr id="28" name="Rounded Rectangle 27"/>
          <p:cNvSpPr/>
          <p:nvPr userDrawn="1"/>
        </p:nvSpPr>
        <p:spPr>
          <a:xfrm>
            <a:off x="3365017" y="4773200"/>
            <a:ext cx="1020270" cy="312380"/>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srgbClr val="FFFFFF"/>
                </a:solidFill>
                <a:ea typeface="AppleGothic"/>
                <a:cs typeface="AppleGothic"/>
              </a:rPr>
              <a:t>Technical</a:t>
            </a:r>
          </a:p>
        </p:txBody>
      </p:sp>
      <p:sp>
        <p:nvSpPr>
          <p:cNvPr id="29" name="Rounded Rectangle 28"/>
          <p:cNvSpPr/>
          <p:nvPr userDrawn="1"/>
        </p:nvSpPr>
        <p:spPr>
          <a:xfrm>
            <a:off x="3365017" y="5133240"/>
            <a:ext cx="1020270" cy="312380"/>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srgbClr val="FFFFFF"/>
                </a:solidFill>
                <a:ea typeface="AppleGothic"/>
                <a:cs typeface="AppleGothic"/>
              </a:rPr>
              <a:t>Asset Management</a:t>
            </a:r>
          </a:p>
        </p:txBody>
      </p:sp>
      <p:sp>
        <p:nvSpPr>
          <p:cNvPr id="30" name="Rounded Rectangle 29"/>
          <p:cNvSpPr/>
          <p:nvPr userDrawn="1"/>
        </p:nvSpPr>
        <p:spPr>
          <a:xfrm>
            <a:off x="3365009" y="4053120"/>
            <a:ext cx="1020328" cy="312380"/>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srgbClr val="FFFFFF"/>
                </a:solidFill>
                <a:ea typeface="AppleGothic"/>
                <a:cs typeface="AppleGothic"/>
              </a:rPr>
              <a:t>Ecology &amp; Hydrology</a:t>
            </a:r>
          </a:p>
        </p:txBody>
      </p:sp>
      <p:sp>
        <p:nvSpPr>
          <p:cNvPr id="31" name="Rounded Rectangle 30"/>
          <p:cNvSpPr/>
          <p:nvPr userDrawn="1"/>
        </p:nvSpPr>
        <p:spPr>
          <a:xfrm>
            <a:off x="2215056" y="4773201"/>
            <a:ext cx="1002843" cy="312379"/>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srgbClr val="FFFFFF"/>
                </a:solidFill>
                <a:ea typeface="AppleGothic"/>
                <a:cs typeface="AppleGothic"/>
              </a:rPr>
              <a:t>Market Analysis</a:t>
            </a:r>
          </a:p>
        </p:txBody>
      </p:sp>
      <p:sp>
        <p:nvSpPr>
          <p:cNvPr id="32" name="Rounded Rectangle 31"/>
          <p:cNvSpPr/>
          <p:nvPr userDrawn="1"/>
        </p:nvSpPr>
        <p:spPr>
          <a:xfrm>
            <a:off x="5179159" y="4413161"/>
            <a:ext cx="1020270" cy="312379"/>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prstDash val="solid"/>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smtClean="0">
                <a:solidFill>
                  <a:srgbClr val="FFFFFF"/>
                </a:solidFill>
                <a:ea typeface="AppleGothic"/>
                <a:cs typeface="AppleGothic"/>
              </a:rPr>
              <a:t>Ireland</a:t>
            </a:r>
            <a:endParaRPr lang="en-US" sz="900" dirty="0">
              <a:solidFill>
                <a:srgbClr val="FFFFFF"/>
              </a:solidFill>
              <a:ea typeface="AppleGothic"/>
              <a:cs typeface="AppleGothic"/>
            </a:endParaRPr>
          </a:p>
        </p:txBody>
      </p:sp>
      <p:cxnSp>
        <p:nvCxnSpPr>
          <p:cNvPr id="34" name="Straight Connector 84"/>
          <p:cNvCxnSpPr>
            <a:stCxn id="39" idx="0"/>
            <a:endCxn id="36" idx="0"/>
          </p:cNvCxnSpPr>
          <p:nvPr userDrawn="1"/>
        </p:nvCxnSpPr>
        <p:spPr>
          <a:xfrm rot="16200000" flipV="1">
            <a:off x="4427678" y="-1190595"/>
            <a:ext cx="12700" cy="6771414"/>
          </a:xfrm>
          <a:prstGeom prst="bentConnector3">
            <a:avLst>
              <a:gd name="adj1" fmla="val 1800000"/>
            </a:avLst>
          </a:prstGeom>
          <a:ln w="12700" cap="sq" cmpd="sng">
            <a:solidFill>
              <a:srgbClr val="4B2582"/>
            </a:solidFill>
            <a:prstDash val="solid"/>
          </a:ln>
        </p:spPr>
        <p:style>
          <a:lnRef idx="1">
            <a:schemeClr val="accent1"/>
          </a:lnRef>
          <a:fillRef idx="0">
            <a:schemeClr val="accent1"/>
          </a:fillRef>
          <a:effectRef idx="0">
            <a:schemeClr val="accent1"/>
          </a:effectRef>
          <a:fontRef idx="minor">
            <a:schemeClr val="tx1"/>
          </a:fontRef>
        </p:style>
      </p:cxnSp>
      <p:sp>
        <p:nvSpPr>
          <p:cNvPr id="35" name="Rounded Rectangle 34"/>
          <p:cNvSpPr/>
          <p:nvPr userDrawn="1"/>
        </p:nvSpPr>
        <p:spPr>
          <a:xfrm>
            <a:off x="594581" y="4413161"/>
            <a:ext cx="935860" cy="312379"/>
          </a:xfrm>
          <a:prstGeom prst="roundRect">
            <a:avLst>
              <a:gd name="adj" fmla="val 0"/>
            </a:avLst>
          </a:prstGeom>
          <a:solidFill>
            <a:schemeClr val="bg1">
              <a:lumMod val="85000"/>
            </a:schemeClr>
          </a:solidFill>
          <a:ln w="12700" cap="sq" cmpd="sng">
            <a:solidFill>
              <a:srgbClr val="4B2582"/>
            </a:solidFill>
            <a:prstDash val="dash"/>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prstClr val="black"/>
                </a:solidFill>
                <a:ea typeface="AppleGothic"/>
                <a:cs typeface="AppleGothic"/>
              </a:rPr>
              <a:t>Chile</a:t>
            </a:r>
          </a:p>
        </p:txBody>
      </p:sp>
      <p:sp>
        <p:nvSpPr>
          <p:cNvPr id="42" name="Rounded Rectangle 41"/>
          <p:cNvSpPr/>
          <p:nvPr userDrawn="1"/>
        </p:nvSpPr>
        <p:spPr>
          <a:xfrm>
            <a:off x="596680" y="3693081"/>
            <a:ext cx="911675" cy="312379"/>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srgbClr val="FFFFFF"/>
                </a:solidFill>
                <a:ea typeface="AppleGothic"/>
                <a:cs typeface="AppleGothic"/>
              </a:rPr>
              <a:t>Balancing &amp; Trading </a:t>
            </a:r>
          </a:p>
        </p:txBody>
      </p:sp>
      <p:cxnSp>
        <p:nvCxnSpPr>
          <p:cNvPr id="44" name="Straight Connector 43"/>
          <p:cNvCxnSpPr/>
          <p:nvPr userDrawn="1"/>
        </p:nvCxnSpPr>
        <p:spPr>
          <a:xfrm flipH="1">
            <a:off x="5580112" y="1979088"/>
            <a:ext cx="2208" cy="200347"/>
          </a:xfrm>
          <a:prstGeom prst="line">
            <a:avLst/>
          </a:prstGeom>
          <a:ln w="12700" cap="sq" cmpd="sng">
            <a:solidFill>
              <a:srgbClr val="4B2582"/>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88"/>
          <p:cNvCxnSpPr>
            <a:stCxn id="40" idx="1"/>
            <a:endCxn id="69" idx="1"/>
          </p:cNvCxnSpPr>
          <p:nvPr userDrawn="1"/>
        </p:nvCxnSpPr>
        <p:spPr>
          <a:xfrm rot="10800000" flipV="1">
            <a:off x="2220041" y="3282407"/>
            <a:ext cx="6534" cy="2014847"/>
          </a:xfrm>
          <a:prstGeom prst="bentConnector3">
            <a:avLst>
              <a:gd name="adj1" fmla="val 3832813"/>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endCxn id="19" idx="1"/>
          </p:cNvCxnSpPr>
          <p:nvPr userDrawn="1"/>
        </p:nvCxnSpPr>
        <p:spPr>
          <a:xfrm flipV="1">
            <a:off x="1979712" y="4209311"/>
            <a:ext cx="235344" cy="2026"/>
          </a:xfrm>
          <a:prstGeom prst="line">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cxnSp>
        <p:nvCxnSpPr>
          <p:cNvPr id="49" name="Straight Connector 163"/>
          <p:cNvCxnSpPr>
            <a:stCxn id="40" idx="0"/>
            <a:endCxn id="41" idx="0"/>
          </p:cNvCxnSpPr>
          <p:nvPr userDrawn="1"/>
        </p:nvCxnSpPr>
        <p:spPr>
          <a:xfrm rot="5400000" flipH="1" flipV="1">
            <a:off x="3299747" y="2498564"/>
            <a:ext cx="12700" cy="1121289"/>
          </a:xfrm>
          <a:prstGeom prst="bentConnector3">
            <a:avLst>
              <a:gd name="adj1" fmla="val 1261520"/>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13" idx="1"/>
          </p:cNvCxnSpPr>
          <p:nvPr userDrawn="1"/>
        </p:nvCxnSpPr>
        <p:spPr>
          <a:xfrm flipH="1">
            <a:off x="1979712" y="4569351"/>
            <a:ext cx="235344" cy="2025"/>
          </a:xfrm>
          <a:prstGeom prst="line">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endCxn id="14" idx="1"/>
          </p:cNvCxnSpPr>
          <p:nvPr userDrawn="1"/>
        </p:nvCxnSpPr>
        <p:spPr>
          <a:xfrm flipV="1">
            <a:off x="1979712" y="3849271"/>
            <a:ext cx="235344" cy="2026"/>
          </a:xfrm>
          <a:prstGeom prst="line">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cxnSp>
        <p:nvCxnSpPr>
          <p:cNvPr id="53" name="Straight Connector 88"/>
          <p:cNvCxnSpPr>
            <a:stCxn id="41" idx="3"/>
            <a:endCxn id="29" idx="3"/>
          </p:cNvCxnSpPr>
          <p:nvPr userDrawn="1"/>
        </p:nvCxnSpPr>
        <p:spPr>
          <a:xfrm>
            <a:off x="4372919" y="3282408"/>
            <a:ext cx="12368" cy="2007022"/>
          </a:xfrm>
          <a:prstGeom prst="bentConnector3">
            <a:avLst>
              <a:gd name="adj1" fmla="val 1948318"/>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23" idx="3"/>
          </p:cNvCxnSpPr>
          <p:nvPr userDrawn="1"/>
        </p:nvCxnSpPr>
        <p:spPr>
          <a:xfrm>
            <a:off x="4385287" y="3849270"/>
            <a:ext cx="228182" cy="2199"/>
          </a:xfrm>
          <a:prstGeom prst="line">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27" idx="3"/>
          </p:cNvCxnSpPr>
          <p:nvPr userDrawn="1"/>
        </p:nvCxnSpPr>
        <p:spPr>
          <a:xfrm flipV="1">
            <a:off x="4389763" y="4566816"/>
            <a:ext cx="223706" cy="2534"/>
          </a:xfrm>
          <a:prstGeom prst="line">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28" idx="3"/>
          </p:cNvCxnSpPr>
          <p:nvPr userDrawn="1"/>
        </p:nvCxnSpPr>
        <p:spPr>
          <a:xfrm flipV="1">
            <a:off x="4385287" y="4924490"/>
            <a:ext cx="228182" cy="4900"/>
          </a:xfrm>
          <a:prstGeom prst="line">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30" idx="3"/>
          </p:cNvCxnSpPr>
          <p:nvPr userDrawn="1"/>
        </p:nvCxnSpPr>
        <p:spPr>
          <a:xfrm flipV="1">
            <a:off x="4385337" y="4209143"/>
            <a:ext cx="233316" cy="167"/>
          </a:xfrm>
          <a:prstGeom prst="line">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25" idx="3"/>
          </p:cNvCxnSpPr>
          <p:nvPr userDrawn="1"/>
        </p:nvCxnSpPr>
        <p:spPr>
          <a:xfrm>
            <a:off x="6193522" y="3849271"/>
            <a:ext cx="538718" cy="2025"/>
          </a:xfrm>
          <a:prstGeom prst="line">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endCxn id="26" idx="1"/>
          </p:cNvCxnSpPr>
          <p:nvPr userDrawn="1"/>
        </p:nvCxnSpPr>
        <p:spPr>
          <a:xfrm>
            <a:off x="356039" y="4209143"/>
            <a:ext cx="238542" cy="168"/>
          </a:xfrm>
          <a:prstGeom prst="line">
            <a:avLst/>
          </a:prstGeom>
          <a:ln w="12700" cmpd="sng">
            <a:solidFill>
              <a:srgbClr val="4B2582"/>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88"/>
          <p:cNvCxnSpPr>
            <a:stCxn id="39" idx="3"/>
            <a:endCxn id="21" idx="3"/>
          </p:cNvCxnSpPr>
          <p:nvPr userDrawn="1"/>
        </p:nvCxnSpPr>
        <p:spPr>
          <a:xfrm flipH="1">
            <a:off x="8424840" y="2436312"/>
            <a:ext cx="203722" cy="3199962"/>
          </a:xfrm>
          <a:prstGeom prst="bentConnector3">
            <a:avLst>
              <a:gd name="adj1" fmla="val -117301"/>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12" idx="3"/>
          </p:cNvCxnSpPr>
          <p:nvPr userDrawn="1"/>
        </p:nvCxnSpPr>
        <p:spPr>
          <a:xfrm>
            <a:off x="8414847" y="3849271"/>
            <a:ext cx="455569" cy="2025"/>
          </a:xfrm>
          <a:prstGeom prst="line">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11" idx="3"/>
          </p:cNvCxnSpPr>
          <p:nvPr userDrawn="1"/>
        </p:nvCxnSpPr>
        <p:spPr>
          <a:xfrm>
            <a:off x="8411976" y="4209311"/>
            <a:ext cx="458440" cy="2025"/>
          </a:xfrm>
          <a:prstGeom prst="line">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20" idx="3"/>
          </p:cNvCxnSpPr>
          <p:nvPr userDrawn="1"/>
        </p:nvCxnSpPr>
        <p:spPr>
          <a:xfrm>
            <a:off x="8412106" y="4569351"/>
            <a:ext cx="458310" cy="2025"/>
          </a:xfrm>
          <a:prstGeom prst="line">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22" idx="3"/>
          </p:cNvCxnSpPr>
          <p:nvPr userDrawn="1"/>
        </p:nvCxnSpPr>
        <p:spPr>
          <a:xfrm>
            <a:off x="8424840" y="4929391"/>
            <a:ext cx="445576" cy="2025"/>
          </a:xfrm>
          <a:prstGeom prst="line">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10" idx="3"/>
          </p:cNvCxnSpPr>
          <p:nvPr userDrawn="1"/>
        </p:nvCxnSpPr>
        <p:spPr>
          <a:xfrm>
            <a:off x="8424840" y="5289431"/>
            <a:ext cx="445576" cy="2025"/>
          </a:xfrm>
          <a:prstGeom prst="line">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endCxn id="35" idx="1"/>
          </p:cNvCxnSpPr>
          <p:nvPr userDrawn="1"/>
        </p:nvCxnSpPr>
        <p:spPr>
          <a:xfrm>
            <a:off x="356039" y="4561633"/>
            <a:ext cx="238542" cy="7718"/>
          </a:xfrm>
          <a:prstGeom prst="line">
            <a:avLst/>
          </a:prstGeom>
          <a:ln w="12700" cmpd="sng">
            <a:solidFill>
              <a:srgbClr val="4B2582"/>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83"/>
          <p:cNvCxnSpPr>
            <a:stCxn id="42" idx="1"/>
            <a:endCxn id="73" idx="1"/>
          </p:cNvCxnSpPr>
          <p:nvPr userDrawn="1"/>
        </p:nvCxnSpPr>
        <p:spPr>
          <a:xfrm rot="10800000" flipV="1">
            <a:off x="589126" y="3849271"/>
            <a:ext cx="7554" cy="1080120"/>
          </a:xfrm>
          <a:prstGeom prst="bentConnector3">
            <a:avLst>
              <a:gd name="adj1" fmla="val 3126211"/>
            </a:avLst>
          </a:prstGeom>
          <a:ln w="12700" cmpd="sng">
            <a:solidFill>
              <a:srgbClr val="4B2582"/>
            </a:solidFill>
            <a:prstDash val="dash"/>
          </a:ln>
          <a:effectLst/>
        </p:spPr>
        <p:style>
          <a:lnRef idx="3">
            <a:schemeClr val="dk1"/>
          </a:lnRef>
          <a:fillRef idx="0">
            <a:schemeClr val="dk1"/>
          </a:fillRef>
          <a:effectRef idx="2">
            <a:schemeClr val="dk1"/>
          </a:effectRef>
          <a:fontRef idx="minor">
            <a:schemeClr val="tx1"/>
          </a:fontRef>
        </p:style>
      </p:cxnSp>
      <p:sp>
        <p:nvSpPr>
          <p:cNvPr id="73" name="Rounded Rectangle 72"/>
          <p:cNvSpPr/>
          <p:nvPr userDrawn="1"/>
        </p:nvSpPr>
        <p:spPr>
          <a:xfrm>
            <a:off x="589126" y="4773201"/>
            <a:ext cx="935860" cy="312379"/>
          </a:xfrm>
          <a:prstGeom prst="roundRect">
            <a:avLst>
              <a:gd name="adj" fmla="val 0"/>
            </a:avLst>
          </a:prstGeom>
          <a:solidFill>
            <a:schemeClr val="bg1">
              <a:lumMod val="85000"/>
            </a:schemeClr>
          </a:solidFill>
          <a:ln w="12700" cap="sq" cmpd="sng">
            <a:solidFill>
              <a:srgbClr val="4B2582"/>
            </a:solidFill>
            <a:prstDash val="dash"/>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prstClr val="black"/>
                </a:solidFill>
                <a:ea typeface="AppleGothic"/>
                <a:cs typeface="AppleGothic"/>
              </a:rPr>
              <a:t>Canada</a:t>
            </a:r>
          </a:p>
        </p:txBody>
      </p:sp>
      <p:cxnSp>
        <p:nvCxnSpPr>
          <p:cNvPr id="113" name="Elbow Connector 112"/>
          <p:cNvCxnSpPr>
            <a:stCxn id="38" idx="3"/>
            <a:endCxn id="72" idx="3"/>
          </p:cNvCxnSpPr>
          <p:nvPr userDrawn="1"/>
        </p:nvCxnSpPr>
        <p:spPr>
          <a:xfrm flipH="1">
            <a:off x="6199429" y="2436312"/>
            <a:ext cx="291523" cy="2853119"/>
          </a:xfrm>
          <a:prstGeom prst="bentConnector3">
            <a:avLst>
              <a:gd name="adj1" fmla="val -81972"/>
            </a:avLst>
          </a:prstGeom>
          <a:ln w="12700" cmpd="sng">
            <a:solidFill>
              <a:srgbClr val="4B2582"/>
            </a:solidFill>
          </a:ln>
          <a:effectLst/>
        </p:spPr>
        <p:style>
          <a:lnRef idx="2">
            <a:schemeClr val="accent1"/>
          </a:lnRef>
          <a:fillRef idx="0">
            <a:schemeClr val="accent1"/>
          </a:fillRef>
          <a:effectRef idx="1">
            <a:schemeClr val="accent1"/>
          </a:effectRef>
          <a:fontRef idx="minor">
            <a:schemeClr val="tx1"/>
          </a:fontRef>
        </p:style>
      </p:cxnSp>
      <p:sp>
        <p:nvSpPr>
          <p:cNvPr id="9" name="Rounded Rectangle 8"/>
          <p:cNvSpPr/>
          <p:nvPr userDrawn="1"/>
        </p:nvSpPr>
        <p:spPr>
          <a:xfrm>
            <a:off x="3831895" y="1268760"/>
            <a:ext cx="1480210" cy="446400"/>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1400" b="1" dirty="0">
                <a:solidFill>
                  <a:srgbClr val="FFFFFF"/>
                </a:solidFill>
                <a:ea typeface="AppleGothic"/>
                <a:cs typeface="AppleGothic"/>
              </a:rPr>
              <a:t>Managing Director</a:t>
            </a:r>
          </a:p>
        </p:txBody>
      </p:sp>
      <p:sp>
        <p:nvSpPr>
          <p:cNvPr id="36" name="Rounded Rectangle 35"/>
          <p:cNvSpPr/>
          <p:nvPr userDrawn="1"/>
        </p:nvSpPr>
        <p:spPr>
          <a:xfrm>
            <a:off x="226794" y="2195112"/>
            <a:ext cx="1630354" cy="482400"/>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1400" b="1" dirty="0">
                <a:solidFill>
                  <a:srgbClr val="FFFFFF"/>
                </a:solidFill>
                <a:ea typeface="AppleGothic"/>
                <a:cs typeface="AppleGothic"/>
              </a:rPr>
              <a:t>Political</a:t>
            </a:r>
            <a:endParaRPr lang="en-US" sz="1400" dirty="0">
              <a:solidFill>
                <a:srgbClr val="FFFFFF"/>
              </a:solidFill>
              <a:ea typeface="AppleGothic"/>
              <a:cs typeface="AppleGothic"/>
            </a:endParaRPr>
          </a:p>
        </p:txBody>
      </p:sp>
      <p:sp>
        <p:nvSpPr>
          <p:cNvPr id="38" name="Rounded Rectangle 37"/>
          <p:cNvSpPr/>
          <p:nvPr userDrawn="1"/>
        </p:nvSpPr>
        <p:spPr>
          <a:xfrm>
            <a:off x="4860598" y="2195112"/>
            <a:ext cx="1630354" cy="482400"/>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1400" b="1" dirty="0">
                <a:solidFill>
                  <a:srgbClr val="FFFFFF"/>
                </a:solidFill>
                <a:ea typeface="AppleGothic"/>
                <a:cs typeface="AppleGothic"/>
              </a:rPr>
              <a:t>International</a:t>
            </a:r>
            <a:endParaRPr lang="en-US" sz="1400" dirty="0">
              <a:solidFill>
                <a:srgbClr val="FFFFFF"/>
              </a:solidFill>
              <a:ea typeface="AppleGothic"/>
              <a:cs typeface="AppleGothic"/>
            </a:endParaRPr>
          </a:p>
        </p:txBody>
      </p:sp>
      <p:sp>
        <p:nvSpPr>
          <p:cNvPr id="39" name="Rounded Rectangle 38"/>
          <p:cNvSpPr/>
          <p:nvPr userDrawn="1"/>
        </p:nvSpPr>
        <p:spPr>
          <a:xfrm>
            <a:off x="6998208" y="2195112"/>
            <a:ext cx="1630354" cy="482400"/>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1400" b="1" dirty="0">
                <a:solidFill>
                  <a:srgbClr val="FFFFFF"/>
                </a:solidFill>
                <a:ea typeface="AppleGothic"/>
                <a:cs typeface="AppleGothic"/>
              </a:rPr>
              <a:t>Director of Finance</a:t>
            </a:r>
            <a:endParaRPr lang="en-US" sz="1400" dirty="0">
              <a:solidFill>
                <a:srgbClr val="FFFFFF"/>
              </a:solidFill>
              <a:ea typeface="AppleGothic"/>
              <a:cs typeface="AppleGothic"/>
            </a:endParaRPr>
          </a:p>
        </p:txBody>
      </p:sp>
      <p:sp>
        <p:nvSpPr>
          <p:cNvPr id="40" name="Rounded Rectangle 39"/>
          <p:cNvSpPr/>
          <p:nvPr userDrawn="1"/>
        </p:nvSpPr>
        <p:spPr>
          <a:xfrm>
            <a:off x="2226575" y="3059208"/>
            <a:ext cx="1025055" cy="446400"/>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1000" b="1" dirty="0">
                <a:solidFill>
                  <a:srgbClr val="FFFFFF"/>
                </a:solidFill>
                <a:ea typeface="AppleGothic"/>
                <a:cs typeface="AppleGothic"/>
              </a:rPr>
              <a:t>Commercial</a:t>
            </a:r>
            <a:endParaRPr lang="en-US" sz="1000" dirty="0">
              <a:solidFill>
                <a:srgbClr val="FFFFFF"/>
              </a:solidFill>
              <a:ea typeface="AppleGothic"/>
              <a:cs typeface="AppleGothic"/>
            </a:endParaRPr>
          </a:p>
        </p:txBody>
      </p:sp>
      <p:sp>
        <p:nvSpPr>
          <p:cNvPr id="41" name="Rounded Rectangle 40"/>
          <p:cNvSpPr/>
          <p:nvPr userDrawn="1"/>
        </p:nvSpPr>
        <p:spPr>
          <a:xfrm>
            <a:off x="3347864" y="3059208"/>
            <a:ext cx="1025055" cy="446400"/>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1000" b="1" dirty="0">
                <a:solidFill>
                  <a:srgbClr val="FFFFFF"/>
                </a:solidFill>
                <a:ea typeface="AppleGothic"/>
                <a:cs typeface="AppleGothic"/>
              </a:rPr>
              <a:t>Departments</a:t>
            </a:r>
            <a:endParaRPr lang="en-US" sz="1000" dirty="0">
              <a:solidFill>
                <a:srgbClr val="FFFFFF"/>
              </a:solidFill>
              <a:ea typeface="AppleGothic"/>
              <a:cs typeface="AppleGothic"/>
            </a:endParaRPr>
          </a:p>
        </p:txBody>
      </p:sp>
      <p:cxnSp>
        <p:nvCxnSpPr>
          <p:cNvPr id="243" name="Straight Connector 242"/>
          <p:cNvCxnSpPr/>
          <p:nvPr userDrawn="1"/>
        </p:nvCxnSpPr>
        <p:spPr>
          <a:xfrm flipH="1">
            <a:off x="3275856" y="1979088"/>
            <a:ext cx="2208" cy="200347"/>
          </a:xfrm>
          <a:prstGeom prst="line">
            <a:avLst/>
          </a:prstGeom>
          <a:ln w="12700" cap="sq" cmpd="sng">
            <a:solidFill>
              <a:srgbClr val="4B2582"/>
            </a:solidFill>
            <a:prstDash val="solid"/>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a:stCxn id="24" idx="3"/>
          </p:cNvCxnSpPr>
          <p:nvPr userDrawn="1"/>
        </p:nvCxnSpPr>
        <p:spPr>
          <a:xfrm>
            <a:off x="6193522" y="4209311"/>
            <a:ext cx="538718" cy="2025"/>
          </a:xfrm>
          <a:prstGeom prst="line">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a:stCxn id="36" idx="2"/>
            <a:endCxn id="42" idx="0"/>
          </p:cNvCxnSpPr>
          <p:nvPr userDrawn="1"/>
        </p:nvCxnSpPr>
        <p:spPr>
          <a:xfrm>
            <a:off x="1041971" y="2677512"/>
            <a:ext cx="10547" cy="1015569"/>
          </a:xfrm>
          <a:prstGeom prst="line">
            <a:avLst/>
          </a:prstGeom>
          <a:ln w="12700" cap="sq" cmpd="sng">
            <a:solidFill>
              <a:srgbClr val="4B2582"/>
            </a:solidFill>
            <a:prstDash val="solid"/>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a:stCxn id="37" idx="2"/>
          </p:cNvCxnSpPr>
          <p:nvPr userDrawn="1"/>
        </p:nvCxnSpPr>
        <p:spPr>
          <a:xfrm flipH="1">
            <a:off x="3296816" y="2677512"/>
            <a:ext cx="3262" cy="225345"/>
          </a:xfrm>
          <a:prstGeom prst="line">
            <a:avLst/>
          </a:prstGeom>
          <a:ln w="12700" cap="sq" cmpd="sng">
            <a:solidFill>
              <a:srgbClr val="4B2582"/>
            </a:solidFill>
            <a:prstDash val="solid"/>
          </a:ln>
        </p:spPr>
        <p:style>
          <a:lnRef idx="1">
            <a:schemeClr val="accent1"/>
          </a:lnRef>
          <a:fillRef idx="0">
            <a:schemeClr val="accent1"/>
          </a:fillRef>
          <a:effectRef idx="0">
            <a:schemeClr val="accent1"/>
          </a:effectRef>
          <a:fontRef idx="minor">
            <a:schemeClr val="tx1"/>
          </a:fontRef>
        </p:style>
      </p:cxnSp>
      <p:sp>
        <p:nvSpPr>
          <p:cNvPr id="37" name="Rounded Rectangle 36"/>
          <p:cNvSpPr/>
          <p:nvPr userDrawn="1"/>
        </p:nvSpPr>
        <p:spPr>
          <a:xfrm>
            <a:off x="2484901" y="2195112"/>
            <a:ext cx="1630354" cy="482400"/>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1400" b="1" dirty="0">
                <a:solidFill>
                  <a:srgbClr val="FFFFFF"/>
                </a:solidFill>
                <a:ea typeface="AppleGothic"/>
                <a:cs typeface="AppleGothic"/>
              </a:rPr>
              <a:t>Commercial Director</a:t>
            </a:r>
            <a:endParaRPr lang="en-US" sz="1400" dirty="0">
              <a:solidFill>
                <a:srgbClr val="FFFFFF"/>
              </a:solidFill>
              <a:ea typeface="AppleGothic"/>
              <a:cs typeface="AppleGothic"/>
            </a:endParaRPr>
          </a:p>
        </p:txBody>
      </p:sp>
      <p:sp>
        <p:nvSpPr>
          <p:cNvPr id="70" name="Rounded Rectangle 69"/>
          <p:cNvSpPr/>
          <p:nvPr userDrawn="1"/>
        </p:nvSpPr>
        <p:spPr>
          <a:xfrm>
            <a:off x="5179159" y="4773201"/>
            <a:ext cx="1020270" cy="312379"/>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prstDash val="solid"/>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smtClean="0">
                <a:solidFill>
                  <a:srgbClr val="FFFFFF"/>
                </a:solidFill>
                <a:ea typeface="AppleGothic"/>
                <a:cs typeface="AppleGothic"/>
              </a:rPr>
              <a:t>Sweden</a:t>
            </a:r>
            <a:endParaRPr lang="en-US" sz="900" dirty="0">
              <a:solidFill>
                <a:srgbClr val="FFFFFF"/>
              </a:solidFill>
              <a:ea typeface="AppleGothic"/>
              <a:cs typeface="AppleGothic"/>
            </a:endParaRPr>
          </a:p>
        </p:txBody>
      </p:sp>
      <p:sp>
        <p:nvSpPr>
          <p:cNvPr id="72" name="Rounded Rectangle 71"/>
          <p:cNvSpPr/>
          <p:nvPr userDrawn="1"/>
        </p:nvSpPr>
        <p:spPr>
          <a:xfrm>
            <a:off x="5179159" y="5133241"/>
            <a:ext cx="1020270" cy="312379"/>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prstDash val="solid"/>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srgbClr val="FFFFFF"/>
                </a:solidFill>
                <a:ea typeface="AppleGothic"/>
                <a:cs typeface="AppleGothic"/>
              </a:rPr>
              <a:t>Due Diligence</a:t>
            </a:r>
          </a:p>
        </p:txBody>
      </p:sp>
      <p:cxnSp>
        <p:nvCxnSpPr>
          <p:cNvPr id="74" name="Straight Connector 73"/>
          <p:cNvCxnSpPr>
            <a:stCxn id="70" idx="3"/>
          </p:cNvCxnSpPr>
          <p:nvPr userDrawn="1"/>
        </p:nvCxnSpPr>
        <p:spPr>
          <a:xfrm>
            <a:off x="6199429" y="4929391"/>
            <a:ext cx="532811" cy="2025"/>
          </a:xfrm>
          <a:prstGeom prst="line">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32" idx="3"/>
          </p:cNvCxnSpPr>
          <p:nvPr userDrawn="1"/>
        </p:nvCxnSpPr>
        <p:spPr>
          <a:xfrm>
            <a:off x="6199429" y="4569351"/>
            <a:ext cx="532811" cy="2025"/>
          </a:xfrm>
          <a:prstGeom prst="line">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sp>
        <p:nvSpPr>
          <p:cNvPr id="103"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E08A7698-3FB6-6F4D-8B79-03CD2E914968}" type="datetime1">
              <a:rPr lang="en-GB" smtClean="0"/>
              <a:pPr defTabSz="457200"/>
              <a:t>20/05/2016</a:t>
            </a:fld>
            <a:endParaRPr lang="en-US" dirty="0"/>
          </a:p>
        </p:txBody>
      </p:sp>
      <p:sp>
        <p:nvSpPr>
          <p:cNvPr id="104"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solidFill>
                  <a:srgbClr val="FFFFFF"/>
                </a:solidFill>
              </a:rPr>
              <a:pPr defTabSz="457200"/>
              <a:t>‹#›</a:t>
            </a:fld>
            <a:endParaRPr lang="en-US" dirty="0">
              <a:solidFill>
                <a:srgbClr val="FFFFFF"/>
              </a:solidFill>
            </a:endParaRPr>
          </a:p>
        </p:txBody>
      </p:sp>
      <p:sp>
        <p:nvSpPr>
          <p:cNvPr id="69" name="Rounded Rectangle 68"/>
          <p:cNvSpPr/>
          <p:nvPr userDrawn="1"/>
        </p:nvSpPr>
        <p:spPr>
          <a:xfrm>
            <a:off x="2220041" y="5141065"/>
            <a:ext cx="1002843" cy="312379"/>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smtClean="0">
                <a:solidFill>
                  <a:srgbClr val="FFFFFF"/>
                </a:solidFill>
                <a:ea typeface="AppleGothic"/>
                <a:cs typeface="AppleGothic"/>
              </a:rPr>
              <a:t>Due Diligence</a:t>
            </a:r>
            <a:endParaRPr lang="en-US" sz="900" dirty="0">
              <a:solidFill>
                <a:srgbClr val="FFFFFF"/>
              </a:solidFill>
              <a:ea typeface="AppleGothic"/>
              <a:cs typeface="AppleGothic"/>
            </a:endParaRPr>
          </a:p>
        </p:txBody>
      </p:sp>
      <p:cxnSp>
        <p:nvCxnSpPr>
          <p:cNvPr id="76" name="Straight Connector 75"/>
          <p:cNvCxnSpPr>
            <a:stCxn id="31" idx="1"/>
          </p:cNvCxnSpPr>
          <p:nvPr userDrawn="1"/>
        </p:nvCxnSpPr>
        <p:spPr>
          <a:xfrm flipH="1" flipV="1">
            <a:off x="1973910" y="4926896"/>
            <a:ext cx="241146" cy="2495"/>
          </a:xfrm>
          <a:prstGeom prst="line">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41409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rporate History">
    <p:spTree>
      <p:nvGrpSpPr>
        <p:cNvPr id="1" name=""/>
        <p:cNvGrpSpPr/>
        <p:nvPr/>
      </p:nvGrpSpPr>
      <p:grpSpPr>
        <a:xfrm>
          <a:off x="0" y="0"/>
          <a:ext cx="0" cy="0"/>
          <a:chOff x="0" y="0"/>
          <a:chExt cx="0" cy="0"/>
        </a:xfrm>
      </p:grpSpPr>
      <p:cxnSp>
        <p:nvCxnSpPr>
          <p:cNvPr id="33" name="Straight Connector 32"/>
          <p:cNvCxnSpPr/>
          <p:nvPr userDrawn="1"/>
        </p:nvCxnSpPr>
        <p:spPr>
          <a:xfrm>
            <a:off x="1122487" y="1587500"/>
            <a:ext cx="0" cy="1768475"/>
          </a:xfrm>
          <a:prstGeom prst="line">
            <a:avLst/>
          </a:prstGeom>
          <a:ln w="12700" cmpd="sng">
            <a:solidFill>
              <a:srgbClr val="0F706C"/>
            </a:solidFill>
            <a:headEnd type="ova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2812998" y="963789"/>
            <a:ext cx="0" cy="2394655"/>
          </a:xfrm>
          <a:prstGeom prst="line">
            <a:avLst/>
          </a:prstGeom>
          <a:ln w="12700" cmpd="sng">
            <a:solidFill>
              <a:srgbClr val="1D4D79"/>
            </a:solidFill>
            <a:headEnd type="ova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5663445" y="1302456"/>
            <a:ext cx="0" cy="2041877"/>
          </a:xfrm>
          <a:prstGeom prst="line">
            <a:avLst/>
          </a:prstGeom>
          <a:ln w="12700" cmpd="sng">
            <a:solidFill>
              <a:srgbClr val="401C7E"/>
            </a:solidFill>
            <a:headEnd type="ova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V="1">
            <a:off x="1379662" y="3344333"/>
            <a:ext cx="17338" cy="1481668"/>
          </a:xfrm>
          <a:prstGeom prst="line">
            <a:avLst/>
          </a:prstGeom>
          <a:ln w="12700" cmpd="sng">
            <a:solidFill>
              <a:srgbClr val="0F706C"/>
            </a:solidFill>
            <a:headEnd type="ova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V="1">
            <a:off x="3637439" y="3358444"/>
            <a:ext cx="0" cy="1693335"/>
          </a:xfrm>
          <a:prstGeom prst="line">
            <a:avLst/>
          </a:prstGeom>
          <a:ln w="12700" cmpd="sng">
            <a:solidFill>
              <a:srgbClr val="1D4D79"/>
            </a:solidFill>
            <a:headEnd type="oval"/>
          </a:ln>
          <a:effectLst/>
        </p:spPr>
        <p:style>
          <a:lnRef idx="2">
            <a:schemeClr val="accent1"/>
          </a:lnRef>
          <a:fillRef idx="0">
            <a:schemeClr val="accent1"/>
          </a:fillRef>
          <a:effectRef idx="1">
            <a:schemeClr val="accent1"/>
          </a:effectRef>
          <a:fontRef idx="minor">
            <a:schemeClr val="tx1"/>
          </a:fontRef>
        </p:style>
      </p:cxnSp>
      <p:sp>
        <p:nvSpPr>
          <p:cNvPr id="16" name="Title 2"/>
          <p:cNvSpPr>
            <a:spLocks noGrp="1"/>
          </p:cNvSpPr>
          <p:nvPr>
            <p:ph type="title" hasCustomPrompt="1"/>
          </p:nvPr>
        </p:nvSpPr>
        <p:spPr>
          <a:xfrm>
            <a:off x="107504" y="28373"/>
            <a:ext cx="7344816" cy="376291"/>
          </a:xfrm>
          <a:prstGeom prst="rect">
            <a:avLst/>
          </a:prstGeom>
        </p:spPr>
        <p:txBody>
          <a:bodyPr vert="horz"/>
          <a:lstStyle>
            <a:lvl1pPr algn="l">
              <a:defRPr sz="2000" b="0"/>
            </a:lvl1pPr>
          </a:lstStyle>
          <a:p>
            <a:r>
              <a:rPr lang="en-GB" dirty="0" smtClean="0"/>
              <a:t>our story</a:t>
            </a:r>
            <a:endParaRPr lang="en-US" dirty="0"/>
          </a:p>
        </p:txBody>
      </p:sp>
      <p:sp>
        <p:nvSpPr>
          <p:cNvPr id="19" name="Text Placeholder 21"/>
          <p:cNvSpPr>
            <a:spLocks noGrp="1"/>
          </p:cNvSpPr>
          <p:nvPr>
            <p:ph type="body" sz="quarter" idx="14" hasCustomPrompt="1"/>
          </p:nvPr>
        </p:nvSpPr>
        <p:spPr>
          <a:xfrm>
            <a:off x="107504" y="416863"/>
            <a:ext cx="7344233" cy="275833"/>
          </a:xfrm>
          <a:prstGeom prst="rect">
            <a:avLst/>
          </a:prstGeom>
        </p:spPr>
        <p:txBody>
          <a:bodyPr vert="horz"/>
          <a:lstStyle>
            <a:lvl1pPr marL="0" indent="0">
              <a:buNone/>
              <a:defRPr sz="1400">
                <a:solidFill>
                  <a:schemeClr val="bg1">
                    <a:lumMod val="50000"/>
                  </a:schemeClr>
                </a:solidFill>
              </a:defRPr>
            </a:lvl1pPr>
          </a:lstStyle>
          <a:p>
            <a:pPr lvl="0"/>
            <a:r>
              <a:rPr lang="en-GB" dirty="0" smtClean="0"/>
              <a:t>subheading</a:t>
            </a:r>
            <a:endParaRPr lang="en-US" dirty="0"/>
          </a:p>
        </p:txBody>
      </p:sp>
      <p:pic>
        <p:nvPicPr>
          <p:cNvPr id="26" name="Picture 25" descr="Natural Power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96336" y="116632"/>
            <a:ext cx="1368182" cy="492565"/>
          </a:xfrm>
          <a:prstGeom prst="rect">
            <a:avLst/>
          </a:prstGeom>
        </p:spPr>
      </p:pic>
      <p:cxnSp>
        <p:nvCxnSpPr>
          <p:cNvPr id="27" name="Straight Connector 26"/>
          <p:cNvCxnSpPr/>
          <p:nvPr userDrawn="1"/>
        </p:nvCxnSpPr>
        <p:spPr>
          <a:xfrm flipH="1">
            <a:off x="179512" y="419097"/>
            <a:ext cx="7272808" cy="0"/>
          </a:xfrm>
          <a:prstGeom prst="line">
            <a:avLst/>
          </a:prstGeom>
          <a:ln w="15875">
            <a:gradFill flip="none" rotWithShape="1">
              <a:gsLst>
                <a:gs pos="0">
                  <a:srgbClr val="4B2582"/>
                </a:gs>
                <a:gs pos="100000">
                  <a:srgbClr val="118062"/>
                </a:gs>
              </a:gsLst>
              <a:lin ang="0" scaled="1"/>
              <a:tileRect/>
            </a:gradFill>
          </a:ln>
          <a:effectLst/>
        </p:spPr>
        <p:style>
          <a:lnRef idx="2">
            <a:schemeClr val="accent1"/>
          </a:lnRef>
          <a:fillRef idx="0">
            <a:schemeClr val="accent1"/>
          </a:fillRef>
          <a:effectRef idx="1">
            <a:schemeClr val="accent1"/>
          </a:effectRef>
          <a:fontRef idx="minor">
            <a:schemeClr val="tx1"/>
          </a:fontRef>
        </p:style>
      </p:cxnSp>
      <p:sp>
        <p:nvSpPr>
          <p:cNvPr id="8"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467D5EEF-D87E-CE4A-8C12-A9EBD7E0AECB}" type="datetime1">
              <a:rPr lang="en-GB" smtClean="0"/>
              <a:pPr defTabSz="457200"/>
              <a:t>20/05/2016</a:t>
            </a:fld>
            <a:endParaRPr lang="en-US" dirty="0"/>
          </a:p>
        </p:txBody>
      </p:sp>
      <p:sp>
        <p:nvSpPr>
          <p:cNvPr id="9"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solidFill>
                  <a:srgbClr val="FFFFFF"/>
                </a:solidFill>
              </a:rPr>
              <a:pPr defTabSz="457200"/>
              <a:t>‹#›</a:t>
            </a:fld>
            <a:endParaRPr lang="en-US" dirty="0">
              <a:solidFill>
                <a:srgbClr val="FFFFFF"/>
              </a:solidFill>
            </a:endParaRPr>
          </a:p>
        </p:txBody>
      </p:sp>
      <p:cxnSp>
        <p:nvCxnSpPr>
          <p:cNvPr id="10" name="Straight Connector 9"/>
          <p:cNvCxnSpPr/>
          <p:nvPr userDrawn="1"/>
        </p:nvCxnSpPr>
        <p:spPr>
          <a:xfrm flipH="1">
            <a:off x="179512" y="3356992"/>
            <a:ext cx="8640960" cy="0"/>
          </a:xfrm>
          <a:prstGeom prst="line">
            <a:avLst/>
          </a:prstGeom>
          <a:ln w="15875">
            <a:gradFill flip="none" rotWithShape="1">
              <a:gsLst>
                <a:gs pos="0">
                  <a:srgbClr val="4B2582"/>
                </a:gs>
                <a:gs pos="100000">
                  <a:srgbClr val="118062"/>
                </a:gs>
              </a:gsLst>
              <a:lin ang="0" scaled="1"/>
              <a:tileRect/>
            </a:gra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2" name="TextBox 1"/>
          <p:cNvSpPr txBox="1"/>
          <p:nvPr userDrawn="1"/>
        </p:nvSpPr>
        <p:spPr>
          <a:xfrm>
            <a:off x="179512" y="2564904"/>
            <a:ext cx="1584176" cy="584775"/>
          </a:xfrm>
          <a:prstGeom prst="rect">
            <a:avLst/>
          </a:prstGeom>
          <a:solidFill>
            <a:srgbClr val="FFFFFF">
              <a:alpha val="80000"/>
            </a:srgbClr>
          </a:solidFill>
        </p:spPr>
        <p:txBody>
          <a:bodyPr wrap="square" rtlCol="0">
            <a:spAutoFit/>
          </a:bodyPr>
          <a:lstStyle/>
          <a:p>
            <a:r>
              <a:rPr lang="en-US" sz="1400" b="1" dirty="0" smtClean="0">
                <a:solidFill>
                  <a:srgbClr val="118062"/>
                </a:solidFill>
              </a:rPr>
              <a:t>1995</a:t>
            </a:r>
          </a:p>
          <a:p>
            <a:pPr marL="171450" indent="-171450">
              <a:buFont typeface="Arial"/>
              <a:buChar char="•"/>
            </a:pPr>
            <a:r>
              <a:rPr lang="en-US" sz="900" dirty="0" smtClean="0">
                <a:solidFill>
                  <a:srgbClr val="3C3C3B"/>
                </a:solidFill>
              </a:rPr>
              <a:t>Natural Power was established</a:t>
            </a:r>
            <a:endParaRPr lang="en-US" sz="900" dirty="0">
              <a:solidFill>
                <a:srgbClr val="3C3C3B"/>
              </a:solidFill>
            </a:endParaRPr>
          </a:p>
        </p:txBody>
      </p:sp>
      <p:sp>
        <p:nvSpPr>
          <p:cNvPr id="11" name="TextBox 10"/>
          <p:cNvSpPr txBox="1"/>
          <p:nvPr userDrawn="1"/>
        </p:nvSpPr>
        <p:spPr>
          <a:xfrm>
            <a:off x="323528" y="3735903"/>
            <a:ext cx="1872208" cy="723275"/>
          </a:xfrm>
          <a:prstGeom prst="rect">
            <a:avLst/>
          </a:prstGeom>
          <a:solidFill>
            <a:srgbClr val="FFFFFF">
              <a:alpha val="80000"/>
            </a:srgbClr>
          </a:solidFill>
        </p:spPr>
        <p:txBody>
          <a:bodyPr wrap="square" rtlCol="0">
            <a:spAutoFit/>
          </a:bodyPr>
          <a:lstStyle/>
          <a:p>
            <a:r>
              <a:rPr lang="en-US" sz="1400" b="1" dirty="0" smtClean="0">
                <a:solidFill>
                  <a:srgbClr val="118062"/>
                </a:solidFill>
              </a:rPr>
              <a:t>2000</a:t>
            </a:r>
          </a:p>
          <a:p>
            <a:pPr marL="171450" indent="-171450">
              <a:buFont typeface="Arial"/>
              <a:buChar char="•"/>
            </a:pPr>
            <a:r>
              <a:rPr lang="en-US" sz="900" dirty="0" smtClean="0">
                <a:solidFill>
                  <a:srgbClr val="3C3C3B"/>
                </a:solidFill>
              </a:rPr>
              <a:t>Acquired by Fred. Olsen Ltd. </a:t>
            </a:r>
          </a:p>
          <a:p>
            <a:pPr marL="171450" indent="-171450">
              <a:buFont typeface="Arial"/>
              <a:buChar char="•"/>
            </a:pPr>
            <a:r>
              <a:rPr lang="en-US" sz="900" dirty="0" smtClean="0">
                <a:solidFill>
                  <a:srgbClr val="3C3C3B"/>
                </a:solidFill>
              </a:rPr>
              <a:t>Move from Glasgow to Forrest Estate</a:t>
            </a:r>
            <a:endParaRPr lang="en-US" sz="900" dirty="0">
              <a:solidFill>
                <a:srgbClr val="3C3C3B"/>
              </a:solidFill>
            </a:endParaRPr>
          </a:p>
        </p:txBody>
      </p:sp>
      <p:sp>
        <p:nvSpPr>
          <p:cNvPr id="12" name="TextBox 11"/>
          <p:cNvSpPr txBox="1"/>
          <p:nvPr userDrawn="1"/>
        </p:nvSpPr>
        <p:spPr>
          <a:xfrm>
            <a:off x="1115616" y="1412776"/>
            <a:ext cx="1584176" cy="584775"/>
          </a:xfrm>
          <a:prstGeom prst="rect">
            <a:avLst/>
          </a:prstGeom>
          <a:noFill/>
        </p:spPr>
        <p:txBody>
          <a:bodyPr wrap="square" rtlCol="0">
            <a:spAutoFit/>
          </a:bodyPr>
          <a:lstStyle/>
          <a:p>
            <a:r>
              <a:rPr lang="en-US" sz="1400" b="1" dirty="0" smtClean="0">
                <a:solidFill>
                  <a:srgbClr val="0F706C"/>
                </a:solidFill>
              </a:rPr>
              <a:t>2005</a:t>
            </a:r>
          </a:p>
          <a:p>
            <a:pPr marL="171450" indent="-171450">
              <a:buFont typeface="Arial"/>
              <a:buChar char="•"/>
            </a:pPr>
            <a:r>
              <a:rPr lang="en-US" sz="900" dirty="0" smtClean="0">
                <a:solidFill>
                  <a:srgbClr val="3C3C3B"/>
                </a:solidFill>
              </a:rPr>
              <a:t>Office opens in </a:t>
            </a:r>
            <a:r>
              <a:rPr lang="en-US" sz="900" dirty="0" err="1" smtClean="0">
                <a:solidFill>
                  <a:srgbClr val="3C3C3B"/>
                </a:solidFill>
              </a:rPr>
              <a:t>Aberystwyth</a:t>
            </a:r>
            <a:r>
              <a:rPr lang="en-US" sz="900" dirty="0" smtClean="0">
                <a:solidFill>
                  <a:srgbClr val="3C3C3B"/>
                </a:solidFill>
              </a:rPr>
              <a:t>, Wales</a:t>
            </a:r>
            <a:endParaRPr lang="en-US" sz="900" dirty="0">
              <a:solidFill>
                <a:srgbClr val="3C3C3B"/>
              </a:solidFill>
            </a:endParaRPr>
          </a:p>
        </p:txBody>
      </p:sp>
      <p:sp>
        <p:nvSpPr>
          <p:cNvPr id="13" name="TextBox 12"/>
          <p:cNvSpPr txBox="1"/>
          <p:nvPr userDrawn="1"/>
        </p:nvSpPr>
        <p:spPr>
          <a:xfrm>
            <a:off x="1403648" y="4672007"/>
            <a:ext cx="2088232" cy="723275"/>
          </a:xfrm>
          <a:prstGeom prst="rect">
            <a:avLst/>
          </a:prstGeom>
          <a:noFill/>
        </p:spPr>
        <p:txBody>
          <a:bodyPr wrap="square" rtlCol="0">
            <a:spAutoFit/>
          </a:bodyPr>
          <a:lstStyle/>
          <a:p>
            <a:r>
              <a:rPr lang="en-US" sz="1400" b="1" dirty="0" smtClean="0">
                <a:solidFill>
                  <a:srgbClr val="0F706C"/>
                </a:solidFill>
              </a:rPr>
              <a:t>2007</a:t>
            </a:r>
          </a:p>
          <a:p>
            <a:pPr marL="171450" indent="-171450">
              <a:buFont typeface="Arial"/>
              <a:buChar char="•"/>
            </a:pPr>
            <a:r>
              <a:rPr lang="en-US" sz="900" dirty="0" err="1" smtClean="0">
                <a:solidFill>
                  <a:srgbClr val="3C3C3B"/>
                </a:solidFill>
              </a:rPr>
              <a:t>ZephIR</a:t>
            </a:r>
            <a:r>
              <a:rPr lang="en-US" sz="900" dirty="0" smtClean="0">
                <a:solidFill>
                  <a:srgbClr val="3C3C3B"/>
                </a:solidFill>
              </a:rPr>
              <a:t> acquired by Natural Power </a:t>
            </a:r>
          </a:p>
          <a:p>
            <a:pPr marL="171450" indent="-171450">
              <a:buFont typeface="Arial"/>
              <a:buChar char="•"/>
            </a:pPr>
            <a:r>
              <a:rPr lang="en-US" sz="900" dirty="0" smtClean="0">
                <a:solidFill>
                  <a:srgbClr val="3C3C3B"/>
                </a:solidFill>
              </a:rPr>
              <a:t>Office opens in Falkirk, Scotland </a:t>
            </a:r>
          </a:p>
          <a:p>
            <a:pPr marL="171450" indent="-171450">
              <a:buFont typeface="Arial"/>
              <a:buChar char="•"/>
            </a:pPr>
            <a:r>
              <a:rPr lang="en-US" sz="900" dirty="0" err="1" smtClean="0">
                <a:solidFill>
                  <a:srgbClr val="3C3C3B"/>
                </a:solidFill>
              </a:rPr>
              <a:t>Ventec</a:t>
            </a:r>
            <a:r>
              <a:rPr lang="en-US" sz="900" dirty="0" smtClean="0">
                <a:solidFill>
                  <a:srgbClr val="3C3C3B"/>
                </a:solidFill>
              </a:rPr>
              <a:t> acquired by Natural Power</a:t>
            </a:r>
            <a:endParaRPr lang="en-US" sz="900" dirty="0">
              <a:solidFill>
                <a:srgbClr val="3C3C3B"/>
              </a:solidFill>
            </a:endParaRPr>
          </a:p>
        </p:txBody>
      </p:sp>
      <p:sp>
        <p:nvSpPr>
          <p:cNvPr id="14" name="TextBox 13"/>
          <p:cNvSpPr txBox="1"/>
          <p:nvPr userDrawn="1"/>
        </p:nvSpPr>
        <p:spPr>
          <a:xfrm>
            <a:off x="1619672" y="2276872"/>
            <a:ext cx="2448272" cy="723275"/>
          </a:xfrm>
          <a:prstGeom prst="rect">
            <a:avLst/>
          </a:prstGeom>
          <a:solidFill>
            <a:srgbClr val="FFFFFF">
              <a:alpha val="80000"/>
            </a:srgbClr>
          </a:solidFill>
        </p:spPr>
        <p:txBody>
          <a:bodyPr wrap="square" rtlCol="0">
            <a:spAutoFit/>
          </a:bodyPr>
          <a:lstStyle/>
          <a:p>
            <a:r>
              <a:rPr lang="en-US" sz="1400" b="1" dirty="0" smtClean="0">
                <a:solidFill>
                  <a:srgbClr val="105E74"/>
                </a:solidFill>
              </a:rPr>
              <a:t>2008</a:t>
            </a:r>
          </a:p>
          <a:p>
            <a:pPr marL="171450" indent="-171450">
              <a:buFont typeface="Arial"/>
              <a:buChar char="•"/>
            </a:pPr>
            <a:r>
              <a:rPr lang="en-US" sz="900" dirty="0" err="1" smtClean="0">
                <a:solidFill>
                  <a:srgbClr val="3C3C3B"/>
                </a:solidFill>
              </a:rPr>
              <a:t>Latwind</a:t>
            </a:r>
            <a:r>
              <a:rPr lang="en-US" sz="900" dirty="0" smtClean="0">
                <a:solidFill>
                  <a:srgbClr val="3C3C3B"/>
                </a:solidFill>
              </a:rPr>
              <a:t> International acquired by Natural Power in </a:t>
            </a:r>
            <a:r>
              <a:rPr lang="en-US" sz="900" dirty="0" err="1" smtClean="0">
                <a:solidFill>
                  <a:srgbClr val="3C3C3B"/>
                </a:solidFill>
              </a:rPr>
              <a:t>Valiparaiso</a:t>
            </a:r>
            <a:r>
              <a:rPr lang="en-US" sz="900" dirty="0" smtClean="0">
                <a:solidFill>
                  <a:srgbClr val="3C3C3B"/>
                </a:solidFill>
              </a:rPr>
              <a:t>, Chile </a:t>
            </a:r>
          </a:p>
          <a:p>
            <a:pPr marL="171450" indent="-171450">
              <a:buFont typeface="Arial"/>
              <a:buChar char="•"/>
            </a:pPr>
            <a:r>
              <a:rPr lang="en-US" sz="900" dirty="0" err="1" smtClean="0">
                <a:solidFill>
                  <a:srgbClr val="3C3C3B"/>
                </a:solidFill>
              </a:rPr>
              <a:t>WindCentre</a:t>
            </a:r>
            <a:r>
              <a:rPr lang="en-US" sz="900" dirty="0" smtClean="0">
                <a:solidFill>
                  <a:srgbClr val="3C3C3B"/>
                </a:solidFill>
              </a:rPr>
              <a:t> (</a:t>
            </a:r>
            <a:r>
              <a:rPr lang="en-US" sz="900" dirty="0" err="1" smtClean="0">
                <a:solidFill>
                  <a:srgbClr val="3C3C3B"/>
                </a:solidFill>
              </a:rPr>
              <a:t>ControlCentre</a:t>
            </a:r>
            <a:r>
              <a:rPr lang="en-US" sz="900" dirty="0" smtClean="0">
                <a:solidFill>
                  <a:srgbClr val="3C3C3B"/>
                </a:solidFill>
              </a:rPr>
              <a:t>) goes live</a:t>
            </a:r>
            <a:endParaRPr lang="en-US" sz="900" dirty="0">
              <a:solidFill>
                <a:srgbClr val="3C3C3B"/>
              </a:solidFill>
            </a:endParaRPr>
          </a:p>
        </p:txBody>
      </p:sp>
      <p:sp>
        <p:nvSpPr>
          <p:cNvPr id="15" name="TextBox 14"/>
          <p:cNvSpPr txBox="1"/>
          <p:nvPr userDrawn="1"/>
        </p:nvSpPr>
        <p:spPr>
          <a:xfrm>
            <a:off x="2483768" y="3663895"/>
            <a:ext cx="2088232" cy="1000274"/>
          </a:xfrm>
          <a:prstGeom prst="rect">
            <a:avLst/>
          </a:prstGeom>
          <a:solidFill>
            <a:srgbClr val="FFFFFF">
              <a:alpha val="80000"/>
            </a:srgbClr>
          </a:solidFill>
        </p:spPr>
        <p:txBody>
          <a:bodyPr wrap="square" rtlCol="0">
            <a:spAutoFit/>
          </a:bodyPr>
          <a:lstStyle/>
          <a:p>
            <a:r>
              <a:rPr lang="en-US" sz="1400" b="1" dirty="0" smtClean="0">
                <a:solidFill>
                  <a:srgbClr val="105E74"/>
                </a:solidFill>
              </a:rPr>
              <a:t>2009</a:t>
            </a:r>
          </a:p>
          <a:p>
            <a:pPr marL="171450" indent="-171450">
              <a:buFont typeface="Arial"/>
              <a:buChar char="•"/>
            </a:pPr>
            <a:r>
              <a:rPr lang="en-US" sz="900" dirty="0" smtClean="0">
                <a:solidFill>
                  <a:srgbClr val="3C3C3B"/>
                </a:solidFill>
              </a:rPr>
              <a:t>Awarded ‘Contractor of the Year’ </a:t>
            </a:r>
          </a:p>
          <a:p>
            <a:pPr marL="171450" indent="-171450">
              <a:buFont typeface="Arial"/>
              <a:buChar char="•"/>
            </a:pPr>
            <a:r>
              <a:rPr lang="en-US" sz="900" dirty="0" smtClean="0">
                <a:solidFill>
                  <a:srgbClr val="3C3C3B"/>
                </a:solidFill>
              </a:rPr>
              <a:t>25% of </a:t>
            </a:r>
            <a:r>
              <a:rPr lang="en-US" sz="900" dirty="0" err="1" smtClean="0">
                <a:solidFill>
                  <a:srgbClr val="3C3C3B"/>
                </a:solidFill>
              </a:rPr>
              <a:t>SeaRoc</a:t>
            </a:r>
            <a:r>
              <a:rPr lang="en-US" sz="900" dirty="0" smtClean="0">
                <a:solidFill>
                  <a:srgbClr val="3C3C3B"/>
                </a:solidFill>
              </a:rPr>
              <a:t> acquired </a:t>
            </a:r>
          </a:p>
          <a:p>
            <a:pPr marL="171450" indent="-171450">
              <a:buFont typeface="Arial"/>
              <a:buChar char="•"/>
            </a:pPr>
            <a:r>
              <a:rPr lang="en-US" sz="900" dirty="0" smtClean="0">
                <a:solidFill>
                  <a:srgbClr val="3C3C3B"/>
                </a:solidFill>
              </a:rPr>
              <a:t>Construction office opens in Bolton, England </a:t>
            </a:r>
          </a:p>
          <a:p>
            <a:pPr marL="171450" indent="-171450">
              <a:buFont typeface="Arial"/>
              <a:buChar char="•"/>
            </a:pPr>
            <a:r>
              <a:rPr lang="en-US" sz="900" dirty="0" smtClean="0">
                <a:solidFill>
                  <a:srgbClr val="3C3C3B"/>
                </a:solidFill>
              </a:rPr>
              <a:t>100% of </a:t>
            </a:r>
            <a:r>
              <a:rPr lang="en-US" sz="900" dirty="0" err="1" smtClean="0">
                <a:solidFill>
                  <a:srgbClr val="3C3C3B"/>
                </a:solidFill>
              </a:rPr>
              <a:t>SeaRoc</a:t>
            </a:r>
            <a:r>
              <a:rPr lang="en-US" sz="900" dirty="0" smtClean="0">
                <a:solidFill>
                  <a:srgbClr val="3C3C3B"/>
                </a:solidFill>
              </a:rPr>
              <a:t> acquired </a:t>
            </a:r>
            <a:endParaRPr lang="en-US" sz="900" dirty="0">
              <a:solidFill>
                <a:srgbClr val="3C3C3B"/>
              </a:solidFill>
            </a:endParaRPr>
          </a:p>
        </p:txBody>
      </p:sp>
      <p:sp>
        <p:nvSpPr>
          <p:cNvPr id="17" name="TextBox 16"/>
          <p:cNvSpPr txBox="1"/>
          <p:nvPr userDrawn="1"/>
        </p:nvSpPr>
        <p:spPr>
          <a:xfrm>
            <a:off x="2843808" y="791473"/>
            <a:ext cx="3024336" cy="1277273"/>
          </a:xfrm>
          <a:prstGeom prst="rect">
            <a:avLst/>
          </a:prstGeom>
          <a:noFill/>
        </p:spPr>
        <p:txBody>
          <a:bodyPr wrap="square" rtlCol="0">
            <a:spAutoFit/>
          </a:bodyPr>
          <a:lstStyle/>
          <a:p>
            <a:r>
              <a:rPr lang="en-US" sz="1400" b="1" dirty="0" smtClean="0">
                <a:solidFill>
                  <a:srgbClr val="1D4D79"/>
                </a:solidFill>
              </a:rPr>
              <a:t>2010</a:t>
            </a:r>
          </a:p>
          <a:p>
            <a:pPr marL="171450" indent="-171450">
              <a:buFont typeface="Arial"/>
              <a:buChar char="•"/>
            </a:pPr>
            <a:r>
              <a:rPr lang="en-US" sz="900" dirty="0" smtClean="0">
                <a:solidFill>
                  <a:srgbClr val="3C3C3B"/>
                </a:solidFill>
              </a:rPr>
              <a:t>Majority acquisition of re-consult </a:t>
            </a:r>
          </a:p>
          <a:p>
            <a:pPr marL="171450" indent="-171450">
              <a:buFont typeface="Arial"/>
              <a:buChar char="•"/>
            </a:pPr>
            <a:r>
              <a:rPr lang="en-US" sz="900" dirty="0" smtClean="0">
                <a:solidFill>
                  <a:srgbClr val="3C3C3B"/>
                </a:solidFill>
              </a:rPr>
              <a:t>Construction office opens in Nantes, France </a:t>
            </a:r>
          </a:p>
          <a:p>
            <a:pPr marL="171450" indent="-171450">
              <a:buFont typeface="Arial"/>
              <a:buChar char="•"/>
            </a:pPr>
            <a:r>
              <a:rPr lang="en-US" sz="900" dirty="0" smtClean="0">
                <a:solidFill>
                  <a:srgbClr val="3C3C3B"/>
                </a:solidFill>
              </a:rPr>
              <a:t>Office opens in Inverness, Scotland </a:t>
            </a:r>
          </a:p>
          <a:p>
            <a:pPr marL="171450" indent="-171450">
              <a:buFont typeface="Arial"/>
              <a:buChar char="•"/>
            </a:pPr>
            <a:r>
              <a:rPr lang="en-US" sz="900" dirty="0" smtClean="0">
                <a:solidFill>
                  <a:srgbClr val="3C3C3B"/>
                </a:solidFill>
              </a:rPr>
              <a:t>Office opens in Saratoga Springs, New York, USA </a:t>
            </a:r>
          </a:p>
          <a:p>
            <a:pPr marL="171450" indent="-171450">
              <a:buFont typeface="Arial"/>
              <a:buChar char="•"/>
            </a:pPr>
            <a:r>
              <a:rPr lang="en-US" sz="900" dirty="0" smtClean="0">
                <a:solidFill>
                  <a:srgbClr val="3C3C3B"/>
                </a:solidFill>
              </a:rPr>
              <a:t>Biomass Services launched </a:t>
            </a:r>
          </a:p>
          <a:p>
            <a:pPr marL="171450" indent="-171450">
              <a:buFont typeface="Arial"/>
              <a:buChar char="•"/>
            </a:pPr>
            <a:r>
              <a:rPr lang="en-US" sz="900" dirty="0" err="1" smtClean="0">
                <a:solidFill>
                  <a:srgbClr val="3C3C3B"/>
                </a:solidFill>
              </a:rPr>
              <a:t>WindManager</a:t>
            </a:r>
            <a:r>
              <a:rPr lang="en-US" sz="900" dirty="0" smtClean="0">
                <a:solidFill>
                  <a:srgbClr val="3C3C3B"/>
                </a:solidFill>
              </a:rPr>
              <a:t> launched </a:t>
            </a:r>
          </a:p>
          <a:p>
            <a:pPr>
              <a:buFont typeface="Arial"/>
              <a:buNone/>
            </a:pPr>
            <a:endParaRPr lang="en-US" sz="900" dirty="0" smtClean="0">
              <a:solidFill>
                <a:srgbClr val="3C3C3B"/>
              </a:solidFill>
            </a:endParaRPr>
          </a:p>
        </p:txBody>
      </p:sp>
      <p:sp>
        <p:nvSpPr>
          <p:cNvPr id="18" name="TextBox 17"/>
          <p:cNvSpPr txBox="1"/>
          <p:nvPr userDrawn="1"/>
        </p:nvSpPr>
        <p:spPr>
          <a:xfrm>
            <a:off x="3635896" y="4888031"/>
            <a:ext cx="1944216" cy="1277273"/>
          </a:xfrm>
          <a:prstGeom prst="rect">
            <a:avLst/>
          </a:prstGeom>
          <a:noFill/>
        </p:spPr>
        <p:txBody>
          <a:bodyPr wrap="square" rtlCol="0">
            <a:spAutoFit/>
          </a:bodyPr>
          <a:lstStyle/>
          <a:p>
            <a:r>
              <a:rPr lang="en-US" sz="1400" b="1" dirty="0" smtClean="0">
                <a:solidFill>
                  <a:srgbClr val="1D4D79"/>
                </a:solidFill>
              </a:rPr>
              <a:t>2011</a:t>
            </a:r>
          </a:p>
          <a:p>
            <a:pPr marL="171450" indent="-171450">
              <a:buFont typeface="Arial"/>
              <a:buChar char="•"/>
            </a:pPr>
            <a:r>
              <a:rPr lang="en-US" sz="900" dirty="0" err="1" smtClean="0">
                <a:solidFill>
                  <a:srgbClr val="3C3C3B"/>
                </a:solidFill>
              </a:rPr>
              <a:t>VuWind</a:t>
            </a:r>
            <a:r>
              <a:rPr lang="en-US" sz="900" dirty="0" smtClean="0">
                <a:solidFill>
                  <a:srgbClr val="3C3C3B"/>
                </a:solidFill>
              </a:rPr>
              <a:t> launched </a:t>
            </a:r>
          </a:p>
          <a:p>
            <a:pPr marL="171450" indent="-171450">
              <a:buFont typeface="Arial"/>
              <a:buChar char="•"/>
            </a:pPr>
            <a:r>
              <a:rPr lang="en-US" sz="900" dirty="0" smtClean="0">
                <a:solidFill>
                  <a:srgbClr val="3C3C3B"/>
                </a:solidFill>
              </a:rPr>
              <a:t>Shortlisted as renewable energy ‘Advisor of the Year’ </a:t>
            </a:r>
          </a:p>
          <a:p>
            <a:pPr marL="171450" indent="-171450">
              <a:buFont typeface="Arial"/>
              <a:buChar char="•"/>
            </a:pPr>
            <a:r>
              <a:rPr lang="en-US" sz="900" dirty="0" smtClean="0">
                <a:solidFill>
                  <a:srgbClr val="3C3C3B"/>
                </a:solidFill>
              </a:rPr>
              <a:t>Office opens in Newcastle, England </a:t>
            </a:r>
          </a:p>
          <a:p>
            <a:pPr marL="171450" indent="-171450">
              <a:buFont typeface="Arial"/>
              <a:buChar char="•"/>
            </a:pPr>
            <a:r>
              <a:rPr lang="en-US" sz="900" dirty="0" smtClean="0">
                <a:solidFill>
                  <a:srgbClr val="3C3C3B"/>
                </a:solidFill>
              </a:rPr>
              <a:t>Awarded ‘Safety Excellence’ award from E.ON</a:t>
            </a:r>
            <a:endParaRPr lang="en-US" sz="900" dirty="0">
              <a:solidFill>
                <a:srgbClr val="3C3C3B"/>
              </a:solidFill>
            </a:endParaRPr>
          </a:p>
        </p:txBody>
      </p:sp>
      <p:sp>
        <p:nvSpPr>
          <p:cNvPr id="20" name="TextBox 19"/>
          <p:cNvSpPr txBox="1"/>
          <p:nvPr userDrawn="1"/>
        </p:nvSpPr>
        <p:spPr>
          <a:xfrm>
            <a:off x="4291233" y="2204864"/>
            <a:ext cx="2448272" cy="1000274"/>
          </a:xfrm>
          <a:prstGeom prst="rect">
            <a:avLst/>
          </a:prstGeom>
          <a:solidFill>
            <a:srgbClr val="FFFFFF">
              <a:alpha val="80000"/>
            </a:srgbClr>
          </a:solidFill>
        </p:spPr>
        <p:txBody>
          <a:bodyPr wrap="square" rtlCol="0">
            <a:spAutoFit/>
          </a:bodyPr>
          <a:lstStyle/>
          <a:p>
            <a:r>
              <a:rPr lang="en-US" sz="1400" b="1" dirty="0" smtClean="0">
                <a:solidFill>
                  <a:srgbClr val="31377B"/>
                </a:solidFill>
              </a:rPr>
              <a:t>2012</a:t>
            </a:r>
          </a:p>
          <a:p>
            <a:pPr marL="171450" indent="-171450">
              <a:buFont typeface="Arial"/>
              <a:buChar char="•"/>
            </a:pPr>
            <a:r>
              <a:rPr lang="en-US" sz="900" dirty="0" err="1" smtClean="0">
                <a:solidFill>
                  <a:srgbClr val="3C3C3B"/>
                </a:solidFill>
              </a:rPr>
              <a:t>SeaRoc</a:t>
            </a:r>
            <a:r>
              <a:rPr lang="en-US" sz="900" dirty="0" smtClean="0">
                <a:solidFill>
                  <a:srgbClr val="3C3C3B"/>
                </a:solidFill>
              </a:rPr>
              <a:t> &amp; </a:t>
            </a:r>
            <a:r>
              <a:rPr lang="en-US" sz="900" dirty="0" err="1" smtClean="0">
                <a:solidFill>
                  <a:srgbClr val="3C3C3B"/>
                </a:solidFill>
              </a:rPr>
              <a:t>ZephIR</a:t>
            </a:r>
            <a:r>
              <a:rPr lang="en-US" sz="900" dirty="0" smtClean="0">
                <a:solidFill>
                  <a:srgbClr val="3C3C3B"/>
                </a:solidFill>
              </a:rPr>
              <a:t> become sister companies </a:t>
            </a:r>
          </a:p>
          <a:p>
            <a:pPr marL="171450" indent="-171450">
              <a:buFont typeface="Arial"/>
              <a:buChar char="•"/>
            </a:pPr>
            <a:r>
              <a:rPr lang="en-US" sz="900" dirty="0" smtClean="0">
                <a:solidFill>
                  <a:srgbClr val="3C3C3B"/>
                </a:solidFill>
              </a:rPr>
              <a:t>Achieved over 1GW onshore consenting </a:t>
            </a:r>
          </a:p>
          <a:p>
            <a:pPr marL="171450" indent="-171450">
              <a:buFont typeface="Arial"/>
              <a:buChar char="•"/>
            </a:pPr>
            <a:r>
              <a:rPr lang="en-US" sz="900" dirty="0" smtClean="0">
                <a:solidFill>
                  <a:srgbClr val="3C3C3B"/>
                </a:solidFill>
              </a:rPr>
              <a:t>Ecology office opens in Newcastle, England </a:t>
            </a:r>
          </a:p>
          <a:p>
            <a:pPr marL="171450" indent="-171450">
              <a:buFont typeface="Arial"/>
              <a:buChar char="•"/>
            </a:pPr>
            <a:r>
              <a:rPr lang="en-US" sz="900" dirty="0" smtClean="0">
                <a:solidFill>
                  <a:srgbClr val="3C3C3B"/>
                </a:solidFill>
              </a:rPr>
              <a:t>Construction opens in </a:t>
            </a:r>
            <a:r>
              <a:rPr lang="en-US" sz="900" dirty="0" err="1" smtClean="0">
                <a:solidFill>
                  <a:srgbClr val="3C3C3B"/>
                </a:solidFill>
              </a:rPr>
              <a:t>Stirling</a:t>
            </a:r>
            <a:r>
              <a:rPr lang="en-US" sz="900" dirty="0" smtClean="0">
                <a:solidFill>
                  <a:srgbClr val="3C3C3B"/>
                </a:solidFill>
              </a:rPr>
              <a:t>, Scotland </a:t>
            </a:r>
          </a:p>
          <a:p>
            <a:pPr marL="171450" indent="-171450">
              <a:buFont typeface="Arial"/>
              <a:buChar char="•"/>
            </a:pPr>
            <a:r>
              <a:rPr lang="en-US" sz="900" dirty="0" smtClean="0">
                <a:solidFill>
                  <a:srgbClr val="3C3C3B"/>
                </a:solidFill>
              </a:rPr>
              <a:t>Office opens in London, England</a:t>
            </a:r>
            <a:endParaRPr lang="en-US" sz="900" dirty="0">
              <a:solidFill>
                <a:srgbClr val="3C3C3B"/>
              </a:solidFill>
            </a:endParaRPr>
          </a:p>
        </p:txBody>
      </p:sp>
      <p:sp>
        <p:nvSpPr>
          <p:cNvPr id="21" name="TextBox 20"/>
          <p:cNvSpPr txBox="1"/>
          <p:nvPr userDrawn="1"/>
        </p:nvSpPr>
        <p:spPr>
          <a:xfrm>
            <a:off x="4795289" y="3951927"/>
            <a:ext cx="1944216" cy="861774"/>
          </a:xfrm>
          <a:prstGeom prst="rect">
            <a:avLst/>
          </a:prstGeom>
          <a:noFill/>
        </p:spPr>
        <p:txBody>
          <a:bodyPr wrap="square" rtlCol="0">
            <a:spAutoFit/>
          </a:bodyPr>
          <a:lstStyle/>
          <a:p>
            <a:r>
              <a:rPr lang="en-US" sz="1400" b="1" dirty="0" smtClean="0">
                <a:solidFill>
                  <a:srgbClr val="31377B"/>
                </a:solidFill>
              </a:rPr>
              <a:t>2013</a:t>
            </a:r>
          </a:p>
          <a:p>
            <a:pPr marL="171450" indent="-171450">
              <a:buFont typeface="Arial"/>
              <a:buChar char="•"/>
            </a:pPr>
            <a:r>
              <a:rPr lang="en-US" sz="900" dirty="0" smtClean="0">
                <a:solidFill>
                  <a:srgbClr val="3C3C3B"/>
                </a:solidFill>
              </a:rPr>
              <a:t>Office opens in </a:t>
            </a:r>
            <a:r>
              <a:rPr lang="en-US" sz="900" dirty="0" err="1" smtClean="0">
                <a:solidFill>
                  <a:srgbClr val="3C3C3B"/>
                </a:solidFill>
              </a:rPr>
              <a:t>Halmstad</a:t>
            </a:r>
            <a:r>
              <a:rPr lang="en-US" sz="900" dirty="0" smtClean="0">
                <a:solidFill>
                  <a:srgbClr val="3C3C3B"/>
                </a:solidFill>
              </a:rPr>
              <a:t>, Sweden </a:t>
            </a:r>
          </a:p>
          <a:p>
            <a:pPr marL="171450" indent="-171450">
              <a:buFont typeface="Arial"/>
              <a:buChar char="•"/>
            </a:pPr>
            <a:r>
              <a:rPr lang="en-US" sz="900" dirty="0" smtClean="0">
                <a:solidFill>
                  <a:srgbClr val="3C3C3B"/>
                </a:solidFill>
              </a:rPr>
              <a:t>Office opens in Dublin, Ireland </a:t>
            </a:r>
          </a:p>
          <a:p>
            <a:pPr marL="171450" indent="-171450">
              <a:buFont typeface="Arial"/>
              <a:buChar char="•"/>
            </a:pPr>
            <a:r>
              <a:rPr lang="en-US" sz="900" dirty="0" smtClean="0">
                <a:solidFill>
                  <a:srgbClr val="3C3C3B"/>
                </a:solidFill>
              </a:rPr>
              <a:t>OFTO services managed 24/7 through </a:t>
            </a:r>
            <a:r>
              <a:rPr lang="en-US" sz="900" dirty="0" err="1" smtClean="0">
                <a:solidFill>
                  <a:srgbClr val="3C3C3B"/>
                </a:solidFill>
              </a:rPr>
              <a:t>ControlCentre</a:t>
            </a:r>
            <a:r>
              <a:rPr lang="en-US" sz="900" dirty="0" smtClean="0">
                <a:solidFill>
                  <a:srgbClr val="3C3C3B"/>
                </a:solidFill>
              </a:rPr>
              <a:t> </a:t>
            </a:r>
            <a:endParaRPr lang="en-US" sz="900" dirty="0">
              <a:solidFill>
                <a:srgbClr val="3C3C3B"/>
              </a:solidFill>
            </a:endParaRPr>
          </a:p>
        </p:txBody>
      </p:sp>
      <p:sp>
        <p:nvSpPr>
          <p:cNvPr id="22" name="TextBox 21"/>
          <p:cNvSpPr txBox="1"/>
          <p:nvPr userDrawn="1"/>
        </p:nvSpPr>
        <p:spPr>
          <a:xfrm>
            <a:off x="6649027" y="3591887"/>
            <a:ext cx="1837392" cy="446276"/>
          </a:xfrm>
          <a:prstGeom prst="rect">
            <a:avLst/>
          </a:prstGeom>
          <a:noFill/>
        </p:spPr>
        <p:txBody>
          <a:bodyPr wrap="square" rtlCol="0">
            <a:spAutoFit/>
          </a:bodyPr>
          <a:lstStyle/>
          <a:p>
            <a:r>
              <a:rPr lang="en-US" sz="1400" b="1" dirty="0" smtClean="0">
                <a:solidFill>
                  <a:srgbClr val="401C7E"/>
                </a:solidFill>
              </a:rPr>
              <a:t>2015</a:t>
            </a:r>
          </a:p>
          <a:p>
            <a:pPr marL="171450" indent="-171450">
              <a:buFont typeface="Arial"/>
              <a:buChar char="•"/>
            </a:pPr>
            <a:r>
              <a:rPr lang="en-US" sz="900" dirty="0" smtClean="0">
                <a:solidFill>
                  <a:srgbClr val="3C3C3B"/>
                </a:solidFill>
              </a:rPr>
              <a:t>Commenced turbine servicing </a:t>
            </a:r>
            <a:endParaRPr lang="en-US" sz="900" dirty="0">
              <a:solidFill>
                <a:srgbClr val="3C3C3B"/>
              </a:solidFill>
            </a:endParaRPr>
          </a:p>
        </p:txBody>
      </p:sp>
      <p:sp>
        <p:nvSpPr>
          <p:cNvPr id="23" name="TextBox 22"/>
          <p:cNvSpPr txBox="1"/>
          <p:nvPr userDrawn="1"/>
        </p:nvSpPr>
        <p:spPr>
          <a:xfrm>
            <a:off x="5659385" y="1124744"/>
            <a:ext cx="1944216" cy="1000274"/>
          </a:xfrm>
          <a:prstGeom prst="rect">
            <a:avLst/>
          </a:prstGeom>
          <a:noFill/>
        </p:spPr>
        <p:txBody>
          <a:bodyPr wrap="square" rtlCol="0">
            <a:spAutoFit/>
          </a:bodyPr>
          <a:lstStyle/>
          <a:p>
            <a:r>
              <a:rPr lang="en-US" sz="1400" b="1" dirty="0" smtClean="0">
                <a:solidFill>
                  <a:srgbClr val="401C7E"/>
                </a:solidFill>
              </a:rPr>
              <a:t>2014</a:t>
            </a:r>
          </a:p>
          <a:p>
            <a:pPr marL="171450" indent="-171450">
              <a:buFont typeface="Arial"/>
              <a:buChar char="•"/>
            </a:pPr>
            <a:r>
              <a:rPr lang="en-US" sz="900" dirty="0" smtClean="0">
                <a:solidFill>
                  <a:srgbClr val="3C3C3B"/>
                </a:solidFill>
              </a:rPr>
              <a:t>Office opens in </a:t>
            </a:r>
            <a:r>
              <a:rPr lang="en-US" sz="900" dirty="0" err="1" smtClean="0">
                <a:solidFill>
                  <a:srgbClr val="3C3C3B"/>
                </a:solidFill>
              </a:rPr>
              <a:t>Stirling</a:t>
            </a:r>
            <a:r>
              <a:rPr lang="en-US" sz="900" dirty="0" smtClean="0">
                <a:solidFill>
                  <a:srgbClr val="3C3C3B"/>
                </a:solidFill>
              </a:rPr>
              <a:t>, Scotland </a:t>
            </a:r>
          </a:p>
          <a:p>
            <a:pPr marL="171450" indent="-171450">
              <a:buFont typeface="Arial"/>
              <a:buChar char="•"/>
            </a:pPr>
            <a:r>
              <a:rPr lang="en-US" sz="900" dirty="0" smtClean="0">
                <a:solidFill>
                  <a:srgbClr val="3C3C3B"/>
                </a:solidFill>
              </a:rPr>
              <a:t>Office opens in Seattle, USA </a:t>
            </a:r>
          </a:p>
          <a:p>
            <a:pPr marL="171450" indent="-171450">
              <a:buFont typeface="Arial"/>
              <a:buChar char="•"/>
            </a:pPr>
            <a:r>
              <a:rPr lang="en-US" sz="900" dirty="0" smtClean="0">
                <a:solidFill>
                  <a:srgbClr val="3C3C3B"/>
                </a:solidFill>
              </a:rPr>
              <a:t>Office opens in Paris, France </a:t>
            </a:r>
          </a:p>
          <a:p>
            <a:pPr marL="171450" indent="-171450">
              <a:buFont typeface="Arial"/>
              <a:buChar char="•"/>
            </a:pPr>
            <a:r>
              <a:rPr lang="en-US" sz="900" dirty="0" smtClean="0">
                <a:solidFill>
                  <a:srgbClr val="3C3C3B"/>
                </a:solidFill>
              </a:rPr>
              <a:t>Began commissioning and end of warranty turbine inspections</a:t>
            </a:r>
            <a:endParaRPr lang="en-US" sz="900" dirty="0">
              <a:solidFill>
                <a:srgbClr val="3C3C3B"/>
              </a:solidFill>
            </a:endParaRPr>
          </a:p>
        </p:txBody>
      </p:sp>
      <p:cxnSp>
        <p:nvCxnSpPr>
          <p:cNvPr id="24" name="Straight Connector 23"/>
          <p:cNvCxnSpPr/>
          <p:nvPr userDrawn="1"/>
        </p:nvCxnSpPr>
        <p:spPr>
          <a:xfrm>
            <a:off x="185862" y="2740025"/>
            <a:ext cx="0" cy="619125"/>
          </a:xfrm>
          <a:prstGeom prst="line">
            <a:avLst/>
          </a:prstGeom>
          <a:ln w="12700" cmpd="sng">
            <a:solidFill>
              <a:srgbClr val="118062"/>
            </a:solidFill>
            <a:headEnd type="ova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V="1">
            <a:off x="338262" y="3355975"/>
            <a:ext cx="0" cy="555625"/>
          </a:xfrm>
          <a:prstGeom prst="line">
            <a:avLst/>
          </a:prstGeom>
          <a:ln w="12700" cmpd="sng">
            <a:solidFill>
              <a:srgbClr val="118062"/>
            </a:solidFill>
            <a:headEnd type="ova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1627665" y="2459566"/>
            <a:ext cx="0" cy="898878"/>
          </a:xfrm>
          <a:prstGeom prst="line">
            <a:avLst/>
          </a:prstGeom>
          <a:ln w="12700" cmpd="sng">
            <a:solidFill>
              <a:srgbClr val="105E74"/>
            </a:solidFill>
            <a:headEnd type="ova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280556" y="2389011"/>
            <a:ext cx="0" cy="969433"/>
          </a:xfrm>
          <a:prstGeom prst="line">
            <a:avLst/>
          </a:prstGeom>
          <a:ln w="12700" cmpd="sng">
            <a:solidFill>
              <a:srgbClr val="31377B"/>
            </a:solidFill>
            <a:headEnd type="ova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V="1">
            <a:off x="2452106" y="3344333"/>
            <a:ext cx="0" cy="493890"/>
          </a:xfrm>
          <a:prstGeom prst="line">
            <a:avLst/>
          </a:prstGeom>
          <a:ln w="12700" cmpd="sng">
            <a:solidFill>
              <a:srgbClr val="105E74"/>
            </a:solidFill>
            <a:headEnd type="ova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userDrawn="1"/>
        </p:nvCxnSpPr>
        <p:spPr>
          <a:xfrm flipV="1">
            <a:off x="4794553" y="3358444"/>
            <a:ext cx="0" cy="747891"/>
          </a:xfrm>
          <a:prstGeom prst="line">
            <a:avLst/>
          </a:prstGeom>
          <a:ln w="12700" cmpd="sng">
            <a:solidFill>
              <a:srgbClr val="31377B"/>
            </a:solidFill>
            <a:headEnd type="ova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flipV="1">
            <a:off x="6628996" y="3358444"/>
            <a:ext cx="0" cy="409223"/>
          </a:xfrm>
          <a:prstGeom prst="line">
            <a:avLst/>
          </a:prstGeom>
          <a:ln w="12700" cmpd="sng">
            <a:solidFill>
              <a:srgbClr val="401C7E"/>
            </a:solidFill>
            <a:headEnd type="ova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395918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2"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504" y="764704"/>
            <a:ext cx="3781654" cy="3167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itle 2"/>
          <p:cNvSpPr>
            <a:spLocks noGrp="1"/>
          </p:cNvSpPr>
          <p:nvPr>
            <p:ph type="title" hasCustomPrompt="1"/>
          </p:nvPr>
        </p:nvSpPr>
        <p:spPr>
          <a:xfrm>
            <a:off x="107504" y="28373"/>
            <a:ext cx="7344816" cy="376291"/>
          </a:xfrm>
          <a:prstGeom prst="rect">
            <a:avLst/>
          </a:prstGeom>
        </p:spPr>
        <p:txBody>
          <a:bodyPr vert="horz"/>
          <a:lstStyle>
            <a:lvl1pPr algn="l">
              <a:defRPr sz="2000" b="0"/>
            </a:lvl1pPr>
          </a:lstStyle>
          <a:p>
            <a:r>
              <a:rPr lang="en-GB" dirty="0" smtClean="0"/>
              <a:t>our successes</a:t>
            </a:r>
            <a:endParaRPr lang="en-US" dirty="0"/>
          </a:p>
        </p:txBody>
      </p:sp>
      <p:sp>
        <p:nvSpPr>
          <p:cNvPr id="15" name="Text Placeholder 21"/>
          <p:cNvSpPr>
            <a:spLocks noGrp="1"/>
          </p:cNvSpPr>
          <p:nvPr>
            <p:ph type="body" sz="quarter" idx="14" hasCustomPrompt="1"/>
          </p:nvPr>
        </p:nvSpPr>
        <p:spPr>
          <a:xfrm>
            <a:off x="107504" y="416863"/>
            <a:ext cx="7344233" cy="275833"/>
          </a:xfrm>
          <a:prstGeom prst="rect">
            <a:avLst/>
          </a:prstGeom>
        </p:spPr>
        <p:txBody>
          <a:bodyPr vert="horz"/>
          <a:lstStyle>
            <a:lvl1pPr marL="0" indent="0">
              <a:buNone/>
              <a:defRPr sz="1400">
                <a:solidFill>
                  <a:schemeClr val="bg1">
                    <a:lumMod val="50000"/>
                  </a:schemeClr>
                </a:solidFill>
              </a:defRPr>
            </a:lvl1pPr>
          </a:lstStyle>
          <a:p>
            <a:pPr lvl="0"/>
            <a:r>
              <a:rPr lang="en-GB" dirty="0" smtClean="0"/>
              <a:t>clients</a:t>
            </a:r>
            <a:endParaRPr lang="en-US" dirty="0"/>
          </a:p>
        </p:txBody>
      </p:sp>
      <p:pic>
        <p:nvPicPr>
          <p:cNvPr id="17" name="Picture 16" descr="Natural Power logo.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96336" y="116632"/>
            <a:ext cx="1368182" cy="492565"/>
          </a:xfrm>
          <a:prstGeom prst="rect">
            <a:avLst/>
          </a:prstGeom>
        </p:spPr>
      </p:pic>
      <p:cxnSp>
        <p:nvCxnSpPr>
          <p:cNvPr id="20" name="Straight Connector 19"/>
          <p:cNvCxnSpPr/>
          <p:nvPr userDrawn="1"/>
        </p:nvCxnSpPr>
        <p:spPr>
          <a:xfrm flipH="1">
            <a:off x="179512" y="419097"/>
            <a:ext cx="7272808" cy="0"/>
          </a:xfrm>
          <a:prstGeom prst="line">
            <a:avLst/>
          </a:prstGeom>
          <a:ln w="15875">
            <a:gradFill flip="none" rotWithShape="1">
              <a:gsLst>
                <a:gs pos="0">
                  <a:srgbClr val="4B2582"/>
                </a:gs>
                <a:gs pos="100000">
                  <a:srgbClr val="118062"/>
                </a:gs>
              </a:gsLst>
              <a:lin ang="0" scaled="1"/>
              <a:tileRect/>
            </a:gradFill>
          </a:ln>
          <a:effectLst/>
        </p:spPr>
        <p:style>
          <a:lnRef idx="2">
            <a:schemeClr val="accent1"/>
          </a:lnRef>
          <a:fillRef idx="0">
            <a:schemeClr val="accent1"/>
          </a:fillRef>
          <a:effectRef idx="1">
            <a:schemeClr val="accent1"/>
          </a:effectRef>
          <a:fontRef idx="minor">
            <a:schemeClr val="tx1"/>
          </a:fontRef>
        </p:style>
      </p:cxnSp>
      <p:sp>
        <p:nvSpPr>
          <p:cNvPr id="49"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15FBBFBF-E298-3944-A0CE-9EACE37E6A37}" type="datetime1">
              <a:rPr lang="en-GB" smtClean="0"/>
              <a:pPr defTabSz="457200"/>
              <a:t>20/05/2016</a:t>
            </a:fld>
            <a:endParaRPr lang="en-US" dirty="0"/>
          </a:p>
        </p:txBody>
      </p:sp>
      <p:sp>
        <p:nvSpPr>
          <p:cNvPr id="50"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solidFill>
                  <a:srgbClr val="FFFFFF"/>
                </a:solidFill>
              </a:rPr>
              <a:pPr defTabSz="457200"/>
              <a:t>‹#›</a:t>
            </a:fld>
            <a:endParaRPr lang="en-US" dirty="0">
              <a:solidFill>
                <a:srgbClr val="FFFFFF"/>
              </a:solidFill>
            </a:endParaRPr>
          </a:p>
        </p:txBody>
      </p:sp>
      <p:pic>
        <p:nvPicPr>
          <p:cNvPr id="91"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084168" y="3429000"/>
            <a:ext cx="911498" cy="90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7"/>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059832" y="3789040"/>
            <a:ext cx="1381125"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4" name="TextBox 93"/>
          <p:cNvSpPr txBox="1">
            <a:spLocks noChangeArrowheads="1"/>
          </p:cNvSpPr>
          <p:nvPr userDrawn="1"/>
        </p:nvSpPr>
        <p:spPr bwMode="auto">
          <a:xfrm>
            <a:off x="1952626" y="5544613"/>
            <a:ext cx="19018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MS PGothic" charset="0"/>
                <a:cs typeface="MS PGothic" charset="0"/>
              </a:defRPr>
            </a:lvl1pPr>
            <a:lvl2pPr marL="742950" indent="-285750" eaLnBrk="0" hangingPunct="0">
              <a:defRPr>
                <a:solidFill>
                  <a:schemeClr val="tx1"/>
                </a:solidFill>
                <a:latin typeface="Arial" charset="0"/>
                <a:ea typeface="MS PGothic" charset="0"/>
                <a:cs typeface="MS PGothic" charset="0"/>
              </a:defRPr>
            </a:lvl2pPr>
            <a:lvl3pPr marL="1143000" indent="-228600" eaLnBrk="0" hangingPunct="0">
              <a:defRPr>
                <a:solidFill>
                  <a:schemeClr val="tx1"/>
                </a:solidFill>
                <a:latin typeface="Arial" charset="0"/>
                <a:ea typeface="MS PGothic" charset="0"/>
                <a:cs typeface="MS PGothic" charset="0"/>
              </a:defRPr>
            </a:lvl3pPr>
            <a:lvl4pPr marL="1600200" indent="-228600" eaLnBrk="0" hangingPunct="0">
              <a:defRPr>
                <a:solidFill>
                  <a:schemeClr val="tx1"/>
                </a:solidFill>
                <a:latin typeface="Arial" charset="0"/>
                <a:ea typeface="MS PGothic" charset="0"/>
                <a:cs typeface="MS PGothic" charset="0"/>
              </a:defRPr>
            </a:lvl4pPr>
            <a:lvl5pPr marL="2057400" indent="-228600" eaLnBrk="0" hangingPunct="0">
              <a:defRPr>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Arial" charset="0"/>
                <a:ea typeface="MS PGothic" charset="0"/>
                <a:cs typeface="MS PGothic" charset="0"/>
              </a:defRPr>
            </a:lvl9pPr>
          </a:lstStyle>
          <a:p>
            <a:pPr eaLnBrk="1" hangingPunct="1"/>
            <a:r>
              <a:rPr lang="en-US" sz="800" dirty="0">
                <a:solidFill>
                  <a:srgbClr val="FFFFFE"/>
                </a:solidFill>
                <a:latin typeface="Calibri" charset="0"/>
              </a:rPr>
              <a:t>Note: See appendix for a more extensive client</a:t>
            </a:r>
            <a:r>
              <a:rPr lang="en-US" altLang="ja-JP" sz="800" dirty="0">
                <a:solidFill>
                  <a:srgbClr val="FFFFFE"/>
                </a:solidFill>
                <a:latin typeface="Calibri" charset="0"/>
              </a:rPr>
              <a:t> list</a:t>
            </a:r>
          </a:p>
        </p:txBody>
      </p:sp>
      <p:pic>
        <p:nvPicPr>
          <p:cNvPr id="95"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884368" y="2348880"/>
            <a:ext cx="955675" cy="349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5"/>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220072" y="1484784"/>
            <a:ext cx="998855" cy="447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Picture 2"/>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814911" y="3429000"/>
            <a:ext cx="1336040" cy="41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Picture 2"/>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6948264" y="2564904"/>
            <a:ext cx="743531" cy="878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 name="Picture 3"/>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6057620" y="764704"/>
            <a:ext cx="1137901" cy="504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 name="Picture 30"/>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5292080" y="2204864"/>
            <a:ext cx="1271016" cy="201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 name="Picture 25"/>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1907704" y="4077072"/>
            <a:ext cx="1282446" cy="617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 name="Picture 3"/>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6660232" y="1556792"/>
            <a:ext cx="903291" cy="639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Picture 9"/>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159672" y="5066312"/>
            <a:ext cx="1711077" cy="392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 name="Picture 20"/>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7740352" y="2996952"/>
            <a:ext cx="6604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 name="Picture 3"/>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4355976" y="3573016"/>
            <a:ext cx="1135380" cy="6438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7" name="Picture 4"/>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7380312" y="4005064"/>
            <a:ext cx="1368425"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8" name="Picture 5"/>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2411760" y="5085184"/>
            <a:ext cx="1981200" cy="462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9" name="Picture 6"/>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3491880" y="5661248"/>
            <a:ext cx="1347216" cy="594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0" name="Picture 7"/>
          <p:cNvPicPr>
            <a:picLocks noChangeAspect="1" noChangeArrowheads="1"/>
          </p:cNvPicPr>
          <p:nvPr userDrawn="1"/>
        </p:nvPicPr>
        <p:blipFill>
          <a:blip r:embed="rId20" cstate="print">
            <a:extLst>
              <a:ext uri="{28A0092B-C50C-407E-A947-70E740481C1C}">
                <a14:useLocalDpi xmlns:a14="http://schemas.microsoft.com/office/drawing/2010/main" val="0"/>
              </a:ext>
            </a:extLst>
          </a:blip>
          <a:srcRect/>
          <a:stretch>
            <a:fillRect/>
          </a:stretch>
        </p:blipFill>
        <p:spPr bwMode="auto">
          <a:xfrm>
            <a:off x="7812360" y="1484784"/>
            <a:ext cx="1018101" cy="6930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1" name="Picture 110"/>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7740352" y="5589240"/>
            <a:ext cx="813816" cy="388620"/>
          </a:xfrm>
          <a:prstGeom prst="rect">
            <a:avLst/>
          </a:prstGeom>
        </p:spPr>
      </p:pic>
      <p:pic>
        <p:nvPicPr>
          <p:cNvPr id="113" name="Picture 3"/>
          <p:cNvPicPr>
            <a:picLocks noChangeAspect="1" noChangeArrowheads="1"/>
          </p:cNvPicPr>
          <p:nvPr userDrawn="1"/>
        </p:nvPicPr>
        <p:blipFill>
          <a:blip r:embed="rId22" cstate="print">
            <a:extLst>
              <a:ext uri="{28A0092B-C50C-407E-A947-70E740481C1C}">
                <a14:useLocalDpi xmlns:a14="http://schemas.microsoft.com/office/drawing/2010/main" val="0"/>
              </a:ext>
            </a:extLst>
          </a:blip>
          <a:srcRect/>
          <a:stretch>
            <a:fillRect/>
          </a:stretch>
        </p:blipFill>
        <p:spPr bwMode="auto">
          <a:xfrm>
            <a:off x="1979712" y="5805264"/>
            <a:ext cx="1069543" cy="375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4" name="Picture 113"/>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420882" y="5391874"/>
            <a:ext cx="1542288" cy="502412"/>
          </a:xfrm>
          <a:prstGeom prst="rect">
            <a:avLst/>
          </a:prstGeom>
        </p:spPr>
      </p:pic>
      <p:pic>
        <p:nvPicPr>
          <p:cNvPr id="115" name="Picture 4"/>
          <p:cNvPicPr>
            <a:picLocks noChangeAspect="1" noChangeArrowheads="1"/>
          </p:cNvPicPr>
          <p:nvPr userDrawn="1"/>
        </p:nvPicPr>
        <p:blipFill>
          <a:blip r:embed="rId24" cstate="print">
            <a:extLst>
              <a:ext uri="{28A0092B-C50C-407E-A947-70E740481C1C}">
                <a14:useLocalDpi xmlns:a14="http://schemas.microsoft.com/office/drawing/2010/main" val="0"/>
              </a:ext>
            </a:extLst>
          </a:blip>
          <a:srcRect/>
          <a:stretch>
            <a:fillRect/>
          </a:stretch>
        </p:blipFill>
        <p:spPr bwMode="auto">
          <a:xfrm>
            <a:off x="251520" y="4797152"/>
            <a:ext cx="1684020" cy="392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6" name="Picture 5"/>
          <p:cNvPicPr>
            <a:picLocks noChangeAspect="1" noChangeArrowheads="1"/>
          </p:cNvPicPr>
          <p:nvPr userDrawn="1"/>
        </p:nvPicPr>
        <p:blipFill>
          <a:blip r:embed="rId25">
            <a:extLst>
              <a:ext uri="{28A0092B-C50C-407E-A947-70E740481C1C}">
                <a14:useLocalDpi xmlns:a14="http://schemas.microsoft.com/office/drawing/2010/main" val="0"/>
              </a:ext>
            </a:extLst>
          </a:blip>
          <a:srcRect/>
          <a:stretch>
            <a:fillRect/>
          </a:stretch>
        </p:blipFill>
        <p:spPr bwMode="auto">
          <a:xfrm>
            <a:off x="3563888" y="2780928"/>
            <a:ext cx="1416954" cy="68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2" descr="C:\Users\HollyH\Pictures\SunEdlogo.png"/>
          <p:cNvPicPr>
            <a:picLocks noChangeAspect="1" noChangeArrowheads="1"/>
          </p:cNvPicPr>
          <p:nvPr userDrawn="1"/>
        </p:nvPicPr>
        <p:blipFill>
          <a:blip r:embed="rId26" cstate="print">
            <a:extLst>
              <a:ext uri="{28A0092B-C50C-407E-A947-70E740481C1C}">
                <a14:useLocalDpi xmlns:a14="http://schemas.microsoft.com/office/drawing/2010/main" val="0"/>
              </a:ext>
            </a:extLst>
          </a:blip>
          <a:srcRect/>
          <a:stretch>
            <a:fillRect/>
          </a:stretch>
        </p:blipFill>
        <p:spPr bwMode="auto">
          <a:xfrm>
            <a:off x="179512" y="4077072"/>
            <a:ext cx="15240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4" descr="http://consumercomplaintsnumbers.co.uk/wp-content/uploads/2014/08/edf-complaints-2.jpg">
            <a:hlinkClick r:id="rId27"/>
          </p:cNvPr>
          <p:cNvPicPr>
            <a:picLocks noChangeAspect="1" noChangeArrowheads="1"/>
          </p:cNvPicPr>
          <p:nvPr userDrawn="1"/>
        </p:nvPicPr>
        <p:blipFill>
          <a:blip r:embed="rId28" cstate="print">
            <a:extLst>
              <a:ext uri="{28A0092B-C50C-407E-A947-70E740481C1C}">
                <a14:useLocalDpi xmlns:a14="http://schemas.microsoft.com/office/drawing/2010/main" val="0"/>
              </a:ext>
            </a:extLst>
          </a:blip>
          <a:srcRect/>
          <a:stretch>
            <a:fillRect/>
          </a:stretch>
        </p:blipFill>
        <p:spPr bwMode="auto">
          <a:xfrm>
            <a:off x="5796136" y="2636912"/>
            <a:ext cx="1136618" cy="737769"/>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6" descr="http://kempshillwind.org.uk/files/2014/01/SW_Logo_Process.jpg">
            <a:hlinkClick r:id="rId29"/>
          </p:cNvPr>
          <p:cNvPicPr>
            <a:picLocks noChangeAspect="1" noChangeArrowheads="1"/>
          </p:cNvPicPr>
          <p:nvPr userDrawn="1"/>
        </p:nvPicPr>
        <p:blipFill>
          <a:blip r:embed="rId30" cstate="print">
            <a:extLst>
              <a:ext uri="{28A0092B-C50C-407E-A947-70E740481C1C}">
                <a14:useLocalDpi xmlns:a14="http://schemas.microsoft.com/office/drawing/2010/main" val="0"/>
              </a:ext>
            </a:extLst>
          </a:blip>
          <a:srcRect/>
          <a:stretch>
            <a:fillRect/>
          </a:stretch>
        </p:blipFill>
        <p:spPr bwMode="auto">
          <a:xfrm>
            <a:off x="3347864" y="4653136"/>
            <a:ext cx="1374140" cy="324797"/>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9"/>
          <p:cNvPicPr>
            <a:picLocks noChangeAspect="1" noChangeArrowheads="1"/>
          </p:cNvPicPr>
          <p:nvPr userDrawn="1"/>
        </p:nvPicPr>
        <p:blipFill>
          <a:blip r:embed="rId31" cstate="print">
            <a:extLst>
              <a:ext uri="{28A0092B-C50C-407E-A947-70E740481C1C}">
                <a14:useLocalDpi xmlns:a14="http://schemas.microsoft.com/office/drawing/2010/main" val="0"/>
              </a:ext>
            </a:extLst>
          </a:blip>
          <a:srcRect/>
          <a:stretch>
            <a:fillRect/>
          </a:stretch>
        </p:blipFill>
        <p:spPr bwMode="auto">
          <a:xfrm>
            <a:off x="5220072" y="4725144"/>
            <a:ext cx="1568283" cy="5430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1" name="Picture 120"/>
          <p:cNvPicPr>
            <a:picLocks noChangeAspect="1" noChangeArrowheads="1"/>
          </p:cNvPicPr>
          <p:nvPr userDrawn="1"/>
        </p:nvPicPr>
        <p:blipFill>
          <a:blip r:embed="rId32">
            <a:extLst>
              <a:ext uri="{28A0092B-C50C-407E-A947-70E740481C1C}">
                <a14:useLocalDpi xmlns:a14="http://schemas.microsoft.com/office/drawing/2010/main" val="0"/>
              </a:ext>
            </a:extLst>
          </a:blip>
          <a:srcRect/>
          <a:stretch>
            <a:fillRect/>
          </a:stretch>
        </p:blipFill>
        <p:spPr bwMode="auto">
          <a:xfrm>
            <a:off x="4932040" y="5445224"/>
            <a:ext cx="1636835" cy="304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 name="Picture 3"/>
          <p:cNvPicPr>
            <a:picLocks noChangeAspect="1" noChangeArrowheads="1"/>
          </p:cNvPicPr>
          <p:nvPr userDrawn="1"/>
        </p:nvPicPr>
        <p:blipFill>
          <a:blip r:embed="rId33">
            <a:extLst>
              <a:ext uri="{28A0092B-C50C-407E-A947-70E740481C1C}">
                <a14:useLocalDpi xmlns:a14="http://schemas.microsoft.com/office/drawing/2010/main" val="0"/>
              </a:ext>
            </a:extLst>
          </a:blip>
          <a:srcRect/>
          <a:stretch>
            <a:fillRect/>
          </a:stretch>
        </p:blipFill>
        <p:spPr bwMode="auto">
          <a:xfrm>
            <a:off x="5220072" y="2708920"/>
            <a:ext cx="558800" cy="712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 name="Picture 4"/>
          <p:cNvPicPr>
            <a:picLocks noChangeAspect="1" noChangeArrowheads="1"/>
          </p:cNvPicPr>
          <p:nvPr userDrawn="1"/>
        </p:nvPicPr>
        <p:blipFill>
          <a:blip r:embed="rId34">
            <a:extLst>
              <a:ext uri="{28A0092B-C50C-407E-A947-70E740481C1C}">
                <a14:useLocalDpi xmlns:a14="http://schemas.microsoft.com/office/drawing/2010/main" val="0"/>
              </a:ext>
            </a:extLst>
          </a:blip>
          <a:srcRect/>
          <a:stretch>
            <a:fillRect/>
          </a:stretch>
        </p:blipFill>
        <p:spPr bwMode="auto">
          <a:xfrm>
            <a:off x="3954840" y="836712"/>
            <a:ext cx="1353820" cy="36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4" name="Picture 5"/>
          <p:cNvPicPr>
            <a:picLocks noChangeAspect="1" noChangeArrowheads="1"/>
          </p:cNvPicPr>
          <p:nvPr userDrawn="1"/>
        </p:nvPicPr>
        <p:blipFill>
          <a:blip r:embed="rId35">
            <a:extLst>
              <a:ext uri="{28A0092B-C50C-407E-A947-70E740481C1C}">
                <a14:useLocalDpi xmlns:a14="http://schemas.microsoft.com/office/drawing/2010/main" val="0"/>
              </a:ext>
            </a:extLst>
          </a:blip>
          <a:srcRect/>
          <a:stretch>
            <a:fillRect/>
          </a:stretch>
        </p:blipFill>
        <p:spPr bwMode="auto">
          <a:xfrm>
            <a:off x="7937527" y="875229"/>
            <a:ext cx="6858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5" name="Picture 6"/>
          <p:cNvPicPr>
            <a:picLocks noChangeAspect="1" noChangeArrowheads="1"/>
          </p:cNvPicPr>
          <p:nvPr userDrawn="1"/>
        </p:nvPicPr>
        <p:blipFill>
          <a:blip r:embed="rId36">
            <a:extLst>
              <a:ext uri="{28A0092B-C50C-407E-A947-70E740481C1C}">
                <a14:useLocalDpi xmlns:a14="http://schemas.microsoft.com/office/drawing/2010/main" val="0"/>
              </a:ext>
            </a:extLst>
          </a:blip>
          <a:srcRect/>
          <a:stretch>
            <a:fillRect/>
          </a:stretch>
        </p:blipFill>
        <p:spPr bwMode="auto">
          <a:xfrm>
            <a:off x="5868144" y="5877272"/>
            <a:ext cx="1333500" cy="289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6" name="Picture 8" descr="http://ecume-montpellier.fr/images/MASS/logos/edf.JPG"/>
          <p:cNvPicPr>
            <a:picLocks noChangeAspect="1" noChangeArrowheads="1"/>
          </p:cNvPicPr>
          <p:nvPr userDrawn="1"/>
        </p:nvPicPr>
        <p:blipFill>
          <a:blip r:embed="rId37">
            <a:extLst>
              <a:ext uri="{28A0092B-C50C-407E-A947-70E740481C1C}">
                <a14:useLocalDpi xmlns:a14="http://schemas.microsoft.com/office/drawing/2010/main" val="0"/>
              </a:ext>
            </a:extLst>
          </a:blip>
          <a:srcRect/>
          <a:stretch>
            <a:fillRect/>
          </a:stretch>
        </p:blipFill>
        <p:spPr bwMode="auto">
          <a:xfrm>
            <a:off x="3851920" y="1484784"/>
            <a:ext cx="920883" cy="356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 name="Picture 4" descr="http://www.reunionpower.com/rplogo4.gif"/>
          <p:cNvPicPr>
            <a:picLocks noChangeAspect="1" noChangeArrowheads="1"/>
          </p:cNvPicPr>
          <p:nvPr userDrawn="1"/>
        </p:nvPicPr>
        <p:blipFill>
          <a:blip r:embed="rId38" cstate="print">
            <a:extLst>
              <a:ext uri="{28A0092B-C50C-407E-A947-70E740481C1C}">
                <a14:useLocalDpi xmlns:a14="http://schemas.microsoft.com/office/drawing/2010/main" val="0"/>
              </a:ext>
            </a:extLst>
          </a:blip>
          <a:srcRect/>
          <a:stretch>
            <a:fillRect/>
          </a:stretch>
        </p:blipFill>
        <p:spPr bwMode="auto">
          <a:xfrm>
            <a:off x="4355976" y="2132856"/>
            <a:ext cx="548640" cy="48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Picture 127"/>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323488" y="4659347"/>
            <a:ext cx="1312953" cy="342509"/>
          </a:xfrm>
          <a:prstGeom prst="rect">
            <a:avLst/>
          </a:prstGeom>
        </p:spPr>
      </p:pic>
      <p:pic>
        <p:nvPicPr>
          <p:cNvPr id="129" name="Picture 128" descr="logo_Energiekontor.png"/>
          <p:cNvPicPr>
            <a:picLocks noChangeAspect="1"/>
          </p:cNvPicPr>
          <p:nvPr userDrawn="1"/>
        </p:nvPicPr>
        <p:blipFill>
          <a:blip r:embed="rId40" cstate="print">
            <a:extLst>
              <a:ext uri="{28A0092B-C50C-407E-A947-70E740481C1C}">
                <a14:useLocalDpi xmlns:a14="http://schemas.microsoft.com/office/drawing/2010/main" val="0"/>
              </a:ext>
            </a:extLst>
          </a:blip>
          <a:stretch>
            <a:fillRect/>
          </a:stretch>
        </p:blipFill>
        <p:spPr>
          <a:xfrm>
            <a:off x="4788024" y="4221088"/>
            <a:ext cx="1939073" cy="432048"/>
          </a:xfrm>
          <a:prstGeom prst="rect">
            <a:avLst/>
          </a:prstGeom>
        </p:spPr>
      </p:pic>
    </p:spTree>
    <p:extLst>
      <p:ext uri="{BB962C8B-B14F-4D97-AF65-F5344CB8AC3E}">
        <p14:creationId xmlns:p14="http://schemas.microsoft.com/office/powerpoint/2010/main" val="393011012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Global Map">
    <p:spTree>
      <p:nvGrpSpPr>
        <p:cNvPr id="1" name=""/>
        <p:cNvGrpSpPr/>
        <p:nvPr/>
      </p:nvGrpSpPr>
      <p:grpSpPr>
        <a:xfrm>
          <a:off x="0" y="0"/>
          <a:ext cx="0" cy="0"/>
          <a:chOff x="0" y="0"/>
          <a:chExt cx="0" cy="0"/>
        </a:xfrm>
      </p:grpSpPr>
      <p:sp>
        <p:nvSpPr>
          <p:cNvPr id="15" name="Title 2"/>
          <p:cNvSpPr>
            <a:spLocks noGrp="1"/>
          </p:cNvSpPr>
          <p:nvPr>
            <p:ph type="title" hasCustomPrompt="1"/>
          </p:nvPr>
        </p:nvSpPr>
        <p:spPr>
          <a:xfrm>
            <a:off x="107504" y="28373"/>
            <a:ext cx="7344816" cy="376291"/>
          </a:xfrm>
          <a:prstGeom prst="rect">
            <a:avLst/>
          </a:prstGeom>
        </p:spPr>
        <p:txBody>
          <a:bodyPr vert="horz"/>
          <a:lstStyle>
            <a:lvl1pPr algn="l">
              <a:defRPr sz="2000" b="0"/>
            </a:lvl1pPr>
          </a:lstStyle>
          <a:p>
            <a:r>
              <a:rPr lang="en-GB" dirty="0" smtClean="0"/>
              <a:t>worldwide offices</a:t>
            </a:r>
            <a:endParaRPr lang="en-US" dirty="0"/>
          </a:p>
        </p:txBody>
      </p:sp>
      <p:sp>
        <p:nvSpPr>
          <p:cNvPr id="16" name="Text Placeholder 21"/>
          <p:cNvSpPr>
            <a:spLocks noGrp="1"/>
          </p:cNvSpPr>
          <p:nvPr>
            <p:ph type="body" sz="quarter" idx="14" hasCustomPrompt="1"/>
          </p:nvPr>
        </p:nvSpPr>
        <p:spPr>
          <a:xfrm>
            <a:off x="107504" y="416863"/>
            <a:ext cx="7344233" cy="275833"/>
          </a:xfrm>
          <a:prstGeom prst="rect">
            <a:avLst/>
          </a:prstGeom>
        </p:spPr>
        <p:txBody>
          <a:bodyPr vert="horz"/>
          <a:lstStyle>
            <a:lvl1pPr marL="0" indent="0">
              <a:buNone/>
              <a:defRPr sz="1400">
                <a:solidFill>
                  <a:schemeClr val="bg1">
                    <a:lumMod val="50000"/>
                  </a:schemeClr>
                </a:solidFill>
              </a:defRPr>
            </a:lvl1pPr>
          </a:lstStyle>
          <a:p>
            <a:pPr lvl="0"/>
            <a:r>
              <a:rPr lang="en-GB" dirty="0" smtClean="0"/>
              <a:t>subheading</a:t>
            </a:r>
            <a:endParaRPr lang="en-US" dirty="0"/>
          </a:p>
        </p:txBody>
      </p:sp>
      <p:pic>
        <p:nvPicPr>
          <p:cNvPr id="18" name="Picture 17" descr="Natural Power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96336" y="116632"/>
            <a:ext cx="1368182" cy="492565"/>
          </a:xfrm>
          <a:prstGeom prst="rect">
            <a:avLst/>
          </a:prstGeom>
        </p:spPr>
      </p:pic>
      <p:cxnSp>
        <p:nvCxnSpPr>
          <p:cNvPr id="24" name="Straight Connector 23"/>
          <p:cNvCxnSpPr/>
          <p:nvPr userDrawn="1"/>
        </p:nvCxnSpPr>
        <p:spPr>
          <a:xfrm flipH="1">
            <a:off x="179512" y="419097"/>
            <a:ext cx="7272808" cy="0"/>
          </a:xfrm>
          <a:prstGeom prst="line">
            <a:avLst/>
          </a:prstGeom>
          <a:ln w="15875">
            <a:gradFill flip="none" rotWithShape="1">
              <a:gsLst>
                <a:gs pos="0">
                  <a:srgbClr val="4B2582"/>
                </a:gs>
                <a:gs pos="100000">
                  <a:srgbClr val="118062"/>
                </a:gs>
              </a:gsLst>
              <a:lin ang="0" scaled="1"/>
              <a:tileRect/>
            </a:gradFill>
          </a:ln>
          <a:effectLst/>
        </p:spPr>
        <p:style>
          <a:lnRef idx="2">
            <a:schemeClr val="accent1"/>
          </a:lnRef>
          <a:fillRef idx="0">
            <a:schemeClr val="accent1"/>
          </a:fillRef>
          <a:effectRef idx="1">
            <a:schemeClr val="accent1"/>
          </a:effectRef>
          <a:fontRef idx="minor">
            <a:schemeClr val="tx1"/>
          </a:fontRef>
        </p:style>
      </p:cxnSp>
      <p:sp>
        <p:nvSpPr>
          <p:cNvPr id="10"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F727B35F-3B8C-054D-9343-0AB11FAC23E0}" type="datetime1">
              <a:rPr lang="en-GB" smtClean="0"/>
              <a:pPr defTabSz="457200"/>
              <a:t>20/05/2016</a:t>
            </a:fld>
            <a:endParaRPr lang="en-US" dirty="0"/>
          </a:p>
        </p:txBody>
      </p:sp>
      <p:sp>
        <p:nvSpPr>
          <p:cNvPr id="11"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solidFill>
                  <a:srgbClr val="FFFFFF"/>
                </a:solidFill>
              </a:rPr>
              <a:pPr defTabSz="457200"/>
              <a:t>‹#›</a:t>
            </a:fld>
            <a:endParaRPr lang="en-US" dirty="0">
              <a:solidFill>
                <a:srgbClr val="FFFFFF"/>
              </a:solidFill>
            </a:endParaRPr>
          </a:p>
        </p:txBody>
      </p:sp>
      <p:pic>
        <p:nvPicPr>
          <p:cNvPr id="2" name="Picture 1" descr="NP-Office-Map_LIV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62228"/>
            <a:ext cx="9144000" cy="5760720"/>
          </a:xfrm>
          <a:prstGeom prst="rect">
            <a:avLst/>
          </a:prstGeom>
        </p:spPr>
      </p:pic>
    </p:spTree>
    <p:extLst>
      <p:ext uri="{BB962C8B-B14F-4D97-AF65-F5344CB8AC3E}">
        <p14:creationId xmlns:p14="http://schemas.microsoft.com/office/powerpoint/2010/main" val="393124283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Content - text - left aligned">
    <p:spTree>
      <p:nvGrpSpPr>
        <p:cNvPr id="1" name=""/>
        <p:cNvGrpSpPr/>
        <p:nvPr/>
      </p:nvGrpSpPr>
      <p:grpSpPr>
        <a:xfrm>
          <a:off x="0" y="0"/>
          <a:ext cx="0" cy="0"/>
          <a:chOff x="0" y="0"/>
          <a:chExt cx="0" cy="0"/>
        </a:xfrm>
      </p:grpSpPr>
      <p:sp>
        <p:nvSpPr>
          <p:cNvPr id="9" name="Text Placeholder 8"/>
          <p:cNvSpPr>
            <a:spLocks noGrp="1"/>
          </p:cNvSpPr>
          <p:nvPr>
            <p:ph type="body" sz="quarter" idx="12"/>
          </p:nvPr>
        </p:nvSpPr>
        <p:spPr>
          <a:xfrm>
            <a:off x="107504" y="836712"/>
            <a:ext cx="8856984" cy="5472607"/>
          </a:xfrm>
          <a:prstGeom prst="rect">
            <a:avLst/>
          </a:prstGeom>
        </p:spPr>
        <p:txBody>
          <a:bodyPr vert="horz"/>
          <a:lstStyle>
            <a:lvl1pPr marL="342900" indent="-342900" algn="l">
              <a:buSzPct val="90000"/>
              <a:buFont typeface="Arial" pitchFamily="34" charset="0"/>
              <a:buNone/>
              <a:defRPr sz="1200">
                <a:solidFill>
                  <a:schemeClr val="tx1"/>
                </a:solidFill>
              </a:defRPr>
            </a:lvl1pPr>
            <a:lvl2pPr marL="800100" indent="-342900" algn="ctr">
              <a:buSzPct val="90000"/>
              <a:buFont typeface="Arial" pitchFamily="34" charset="0"/>
              <a:buNone/>
              <a:defRPr sz="1400">
                <a:solidFill>
                  <a:srgbClr val="5A5A59"/>
                </a:solidFill>
              </a:defRPr>
            </a:lvl2pPr>
          </a:lstStyle>
          <a:p>
            <a:pPr lvl="0"/>
            <a:r>
              <a:rPr lang="en-GB" dirty="0" smtClean="0"/>
              <a:t>Click to edit Master text styles</a:t>
            </a:r>
          </a:p>
          <a:p>
            <a:pPr lvl="0"/>
            <a:r>
              <a:rPr lang="en-GB" dirty="0" smtClean="0"/>
              <a:t>Second level</a:t>
            </a:r>
          </a:p>
        </p:txBody>
      </p:sp>
      <p:sp>
        <p:nvSpPr>
          <p:cNvPr id="14" name="Title 2"/>
          <p:cNvSpPr>
            <a:spLocks noGrp="1"/>
          </p:cNvSpPr>
          <p:nvPr>
            <p:ph type="title" hasCustomPrompt="1"/>
          </p:nvPr>
        </p:nvSpPr>
        <p:spPr>
          <a:xfrm>
            <a:off x="107504" y="28373"/>
            <a:ext cx="7344816" cy="376291"/>
          </a:xfrm>
          <a:prstGeom prst="rect">
            <a:avLst/>
          </a:prstGeom>
        </p:spPr>
        <p:txBody>
          <a:bodyPr vert="horz">
            <a:normAutofit/>
          </a:bodyPr>
          <a:lstStyle>
            <a:lvl1pPr algn="l">
              <a:defRPr sz="2000" b="0"/>
            </a:lvl1pPr>
          </a:lstStyle>
          <a:p>
            <a:r>
              <a:rPr lang="en-GB" dirty="0" smtClean="0"/>
              <a:t>click to edit master slide</a:t>
            </a:r>
            <a:endParaRPr lang="en-US" dirty="0"/>
          </a:p>
        </p:txBody>
      </p:sp>
      <p:sp>
        <p:nvSpPr>
          <p:cNvPr id="15" name="Text Placeholder 21"/>
          <p:cNvSpPr>
            <a:spLocks noGrp="1"/>
          </p:cNvSpPr>
          <p:nvPr>
            <p:ph type="body" sz="quarter" idx="15" hasCustomPrompt="1"/>
          </p:nvPr>
        </p:nvSpPr>
        <p:spPr>
          <a:xfrm>
            <a:off x="107505" y="416863"/>
            <a:ext cx="7344816" cy="275833"/>
          </a:xfrm>
          <a:prstGeom prst="rect">
            <a:avLst/>
          </a:prstGeom>
        </p:spPr>
        <p:txBody>
          <a:bodyPr vert="horz">
            <a:normAutofit/>
          </a:bodyPr>
          <a:lstStyle>
            <a:lvl1pPr marL="0" indent="0">
              <a:buNone/>
              <a:defRPr sz="1400">
                <a:solidFill>
                  <a:schemeClr val="bg1">
                    <a:lumMod val="50000"/>
                  </a:schemeClr>
                </a:solidFill>
              </a:defRPr>
            </a:lvl1pPr>
          </a:lstStyle>
          <a:p>
            <a:pPr lvl="0"/>
            <a:r>
              <a:rPr lang="en-GB" dirty="0" smtClean="0"/>
              <a:t>subheading</a:t>
            </a:r>
            <a:endParaRPr lang="en-US" dirty="0"/>
          </a:p>
        </p:txBody>
      </p:sp>
      <p:pic>
        <p:nvPicPr>
          <p:cNvPr id="19" name="Picture 18" descr="Natural Power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96336" y="116632"/>
            <a:ext cx="1368182" cy="492565"/>
          </a:xfrm>
          <a:prstGeom prst="rect">
            <a:avLst/>
          </a:prstGeom>
        </p:spPr>
      </p:pic>
      <p:cxnSp>
        <p:nvCxnSpPr>
          <p:cNvPr id="20" name="Straight Connector 19"/>
          <p:cNvCxnSpPr/>
          <p:nvPr userDrawn="1"/>
        </p:nvCxnSpPr>
        <p:spPr>
          <a:xfrm flipH="1">
            <a:off x="179512" y="419097"/>
            <a:ext cx="7272808" cy="0"/>
          </a:xfrm>
          <a:prstGeom prst="line">
            <a:avLst/>
          </a:prstGeom>
          <a:ln w="15875">
            <a:gradFill flip="none" rotWithShape="1">
              <a:gsLst>
                <a:gs pos="0">
                  <a:srgbClr val="4B2582"/>
                </a:gs>
                <a:gs pos="100000">
                  <a:srgbClr val="118062"/>
                </a:gs>
              </a:gsLst>
              <a:lin ang="0" scaled="1"/>
              <a:tileRect/>
            </a:gradFill>
          </a:ln>
          <a:effectLst/>
        </p:spPr>
        <p:style>
          <a:lnRef idx="2">
            <a:schemeClr val="accent1"/>
          </a:lnRef>
          <a:fillRef idx="0">
            <a:schemeClr val="accent1"/>
          </a:fillRef>
          <a:effectRef idx="1">
            <a:schemeClr val="accent1"/>
          </a:effectRef>
          <a:fontRef idx="minor">
            <a:schemeClr val="tx1"/>
          </a:fontRef>
        </p:style>
      </p:cxnSp>
      <p:sp>
        <p:nvSpPr>
          <p:cNvPr id="10"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E8369999-D4CE-B147-B5C5-82E009A24193}" type="datetime1">
              <a:rPr lang="en-GB" smtClean="0"/>
              <a:pPr defTabSz="457200"/>
              <a:t>20/05/2016</a:t>
            </a:fld>
            <a:endParaRPr lang="en-US" dirty="0"/>
          </a:p>
        </p:txBody>
      </p:sp>
      <p:sp>
        <p:nvSpPr>
          <p:cNvPr id="12"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solidFill>
                  <a:srgbClr val="FFFFFF"/>
                </a:solidFill>
              </a:rPr>
              <a:pPr defTabSz="457200"/>
              <a:t>‹#›</a:t>
            </a:fld>
            <a:endParaRPr lang="en-US" dirty="0">
              <a:solidFill>
                <a:srgbClr val="FFFFFF"/>
              </a:solidFill>
            </a:endParaRPr>
          </a:p>
        </p:txBody>
      </p:sp>
    </p:spTree>
    <p:extLst>
      <p:ext uri="{BB962C8B-B14F-4D97-AF65-F5344CB8AC3E}">
        <p14:creationId xmlns:p14="http://schemas.microsoft.com/office/powerpoint/2010/main" val="36436074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ontent - text - centred">
    <p:spTree>
      <p:nvGrpSpPr>
        <p:cNvPr id="1" name=""/>
        <p:cNvGrpSpPr/>
        <p:nvPr/>
      </p:nvGrpSpPr>
      <p:grpSpPr>
        <a:xfrm>
          <a:off x="0" y="0"/>
          <a:ext cx="0" cy="0"/>
          <a:chOff x="0" y="0"/>
          <a:chExt cx="0" cy="0"/>
        </a:xfrm>
      </p:grpSpPr>
      <p:sp>
        <p:nvSpPr>
          <p:cNvPr id="9" name="Text Placeholder 8"/>
          <p:cNvSpPr>
            <a:spLocks noGrp="1"/>
          </p:cNvSpPr>
          <p:nvPr>
            <p:ph type="body" sz="quarter" idx="12"/>
          </p:nvPr>
        </p:nvSpPr>
        <p:spPr>
          <a:xfrm>
            <a:off x="107504" y="836712"/>
            <a:ext cx="8856984" cy="5472607"/>
          </a:xfrm>
          <a:prstGeom prst="rect">
            <a:avLst/>
          </a:prstGeom>
        </p:spPr>
        <p:txBody>
          <a:bodyPr vert="horz"/>
          <a:lstStyle>
            <a:lvl1pPr marL="342900" indent="-342900" algn="ctr">
              <a:buSzPct val="90000"/>
              <a:buFont typeface="Arial" pitchFamily="34" charset="0"/>
              <a:buNone/>
              <a:defRPr sz="1200">
                <a:solidFill>
                  <a:schemeClr val="tx1"/>
                </a:solidFill>
              </a:defRPr>
            </a:lvl1pPr>
            <a:lvl2pPr marL="800100" indent="-342900" algn="ctr">
              <a:buSzPct val="90000"/>
              <a:buFont typeface="Arial" pitchFamily="34" charset="0"/>
              <a:buNone/>
              <a:defRPr sz="1400">
                <a:solidFill>
                  <a:srgbClr val="5A5A59"/>
                </a:solidFill>
              </a:defRPr>
            </a:lvl2pPr>
          </a:lstStyle>
          <a:p>
            <a:pPr lvl="0"/>
            <a:r>
              <a:rPr lang="en-GB" dirty="0" smtClean="0"/>
              <a:t>Click to edit Master text styles</a:t>
            </a:r>
          </a:p>
          <a:p>
            <a:pPr lvl="0"/>
            <a:r>
              <a:rPr lang="en-GB" dirty="0" smtClean="0"/>
              <a:t>Second level</a:t>
            </a:r>
          </a:p>
        </p:txBody>
      </p:sp>
      <p:sp>
        <p:nvSpPr>
          <p:cNvPr id="14" name="Title 2"/>
          <p:cNvSpPr>
            <a:spLocks noGrp="1"/>
          </p:cNvSpPr>
          <p:nvPr>
            <p:ph type="title" hasCustomPrompt="1"/>
          </p:nvPr>
        </p:nvSpPr>
        <p:spPr>
          <a:xfrm>
            <a:off x="107504" y="28373"/>
            <a:ext cx="7344816" cy="376291"/>
          </a:xfrm>
          <a:prstGeom prst="rect">
            <a:avLst/>
          </a:prstGeom>
        </p:spPr>
        <p:txBody>
          <a:bodyPr vert="horz"/>
          <a:lstStyle>
            <a:lvl1pPr algn="l">
              <a:defRPr sz="2000" b="0"/>
            </a:lvl1pPr>
          </a:lstStyle>
          <a:p>
            <a:r>
              <a:rPr lang="en-GB" dirty="0" smtClean="0"/>
              <a:t>click to edit master slide</a:t>
            </a:r>
            <a:endParaRPr lang="en-US" dirty="0"/>
          </a:p>
        </p:txBody>
      </p:sp>
      <p:sp>
        <p:nvSpPr>
          <p:cNvPr id="15" name="Text Placeholder 21"/>
          <p:cNvSpPr>
            <a:spLocks noGrp="1"/>
          </p:cNvSpPr>
          <p:nvPr>
            <p:ph type="body" sz="quarter" idx="15" hasCustomPrompt="1"/>
          </p:nvPr>
        </p:nvSpPr>
        <p:spPr>
          <a:xfrm>
            <a:off x="107504" y="416863"/>
            <a:ext cx="7344233" cy="275833"/>
          </a:xfrm>
          <a:prstGeom prst="rect">
            <a:avLst/>
          </a:prstGeom>
        </p:spPr>
        <p:txBody>
          <a:bodyPr vert="horz">
            <a:normAutofit/>
          </a:bodyPr>
          <a:lstStyle>
            <a:lvl1pPr marL="0" indent="0">
              <a:buNone/>
              <a:defRPr sz="1400">
                <a:solidFill>
                  <a:schemeClr val="bg1">
                    <a:lumMod val="50000"/>
                  </a:schemeClr>
                </a:solidFill>
              </a:defRPr>
            </a:lvl1pPr>
          </a:lstStyle>
          <a:p>
            <a:pPr lvl="0"/>
            <a:r>
              <a:rPr lang="en-GB" dirty="0" smtClean="0"/>
              <a:t>subheading</a:t>
            </a:r>
            <a:endParaRPr lang="en-US" dirty="0"/>
          </a:p>
        </p:txBody>
      </p:sp>
      <p:pic>
        <p:nvPicPr>
          <p:cNvPr id="19" name="Picture 18" descr="Natural Power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96336" y="116632"/>
            <a:ext cx="1368182" cy="492565"/>
          </a:xfrm>
          <a:prstGeom prst="rect">
            <a:avLst/>
          </a:prstGeom>
        </p:spPr>
      </p:pic>
      <p:cxnSp>
        <p:nvCxnSpPr>
          <p:cNvPr id="20" name="Straight Connector 19"/>
          <p:cNvCxnSpPr/>
          <p:nvPr userDrawn="1"/>
        </p:nvCxnSpPr>
        <p:spPr>
          <a:xfrm flipH="1">
            <a:off x="179512" y="419097"/>
            <a:ext cx="7272808" cy="0"/>
          </a:xfrm>
          <a:prstGeom prst="line">
            <a:avLst/>
          </a:prstGeom>
          <a:ln w="15875">
            <a:gradFill flip="none" rotWithShape="1">
              <a:gsLst>
                <a:gs pos="0">
                  <a:srgbClr val="4B2582"/>
                </a:gs>
                <a:gs pos="100000">
                  <a:srgbClr val="118062"/>
                </a:gs>
              </a:gsLst>
              <a:lin ang="0" scaled="1"/>
              <a:tileRect/>
            </a:gradFill>
          </a:ln>
          <a:effectLst/>
        </p:spPr>
        <p:style>
          <a:lnRef idx="2">
            <a:schemeClr val="accent1"/>
          </a:lnRef>
          <a:fillRef idx="0">
            <a:schemeClr val="accent1"/>
          </a:fillRef>
          <a:effectRef idx="1">
            <a:schemeClr val="accent1"/>
          </a:effectRef>
          <a:fontRef idx="minor">
            <a:schemeClr val="tx1"/>
          </a:fontRef>
        </p:style>
      </p:cxnSp>
      <p:sp>
        <p:nvSpPr>
          <p:cNvPr id="10"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FC66E2D7-93D6-6142-A13B-8A956A914548}" type="datetime1">
              <a:rPr lang="en-GB" smtClean="0"/>
              <a:pPr defTabSz="457200"/>
              <a:t>20/05/2016</a:t>
            </a:fld>
            <a:endParaRPr lang="en-US" dirty="0"/>
          </a:p>
        </p:txBody>
      </p:sp>
      <p:sp>
        <p:nvSpPr>
          <p:cNvPr id="11"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solidFill>
                  <a:srgbClr val="FFFFFF"/>
                </a:solidFill>
              </a:rPr>
              <a:pPr defTabSz="457200"/>
              <a:t>‹#›</a:t>
            </a:fld>
            <a:endParaRPr lang="en-US" dirty="0">
              <a:solidFill>
                <a:srgbClr val="FFFFFF"/>
              </a:solidFill>
            </a:endParaRPr>
          </a:p>
        </p:txBody>
      </p:sp>
    </p:spTree>
    <p:extLst>
      <p:ext uri="{BB962C8B-B14F-4D97-AF65-F5344CB8AC3E}">
        <p14:creationId xmlns:p14="http://schemas.microsoft.com/office/powerpoint/2010/main" val="247138821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 Bullet Points">
    <p:spTree>
      <p:nvGrpSpPr>
        <p:cNvPr id="1" name=""/>
        <p:cNvGrpSpPr/>
        <p:nvPr/>
      </p:nvGrpSpPr>
      <p:grpSpPr>
        <a:xfrm>
          <a:off x="0" y="0"/>
          <a:ext cx="0" cy="0"/>
          <a:chOff x="0" y="0"/>
          <a:chExt cx="0" cy="0"/>
        </a:xfrm>
      </p:grpSpPr>
      <p:sp>
        <p:nvSpPr>
          <p:cNvPr id="9" name="Text Placeholder 8"/>
          <p:cNvSpPr>
            <a:spLocks noGrp="1"/>
          </p:cNvSpPr>
          <p:nvPr>
            <p:ph type="body" sz="quarter" idx="12"/>
          </p:nvPr>
        </p:nvSpPr>
        <p:spPr>
          <a:xfrm>
            <a:off x="107504" y="836712"/>
            <a:ext cx="5935959" cy="5472607"/>
          </a:xfrm>
          <a:prstGeom prst="rect">
            <a:avLst/>
          </a:prstGeom>
        </p:spPr>
        <p:txBody>
          <a:bodyPr vert="horz"/>
          <a:lstStyle>
            <a:lvl1pPr marL="342900" indent="-342900">
              <a:buSzPct val="90000"/>
              <a:buFontTx/>
              <a:buBlip>
                <a:blip r:embed="rId2"/>
              </a:buBlip>
              <a:defRPr sz="1600">
                <a:solidFill>
                  <a:srgbClr val="3C3C3B"/>
                </a:solidFill>
              </a:defRPr>
            </a:lvl1pPr>
            <a:lvl2pPr marL="457200" marR="0" indent="0" algn="l" defTabSz="457200" rtl="0" eaLnBrk="1" fontAlgn="auto" latinLnBrk="0" hangingPunct="1">
              <a:lnSpc>
                <a:spcPct val="100000"/>
              </a:lnSpc>
              <a:spcBef>
                <a:spcPct val="20000"/>
              </a:spcBef>
              <a:spcAft>
                <a:spcPts val="0"/>
              </a:spcAft>
              <a:buClrTx/>
              <a:buSzPct val="90000"/>
              <a:buFontTx/>
              <a:buNone/>
              <a:tabLst/>
              <a:defRPr sz="1400">
                <a:solidFill>
                  <a:srgbClr val="5A5A59"/>
                </a:solidFill>
              </a:defRPr>
            </a:lvl2pPr>
            <a:lvl3pPr>
              <a:defRPr sz="1200"/>
            </a:lvl3pPr>
            <a:lvl4pPr>
              <a:defRPr sz="1000"/>
            </a:lvl4pPr>
          </a:lstStyle>
          <a:p>
            <a:pPr lvl="0"/>
            <a:r>
              <a:rPr lang="en-GB" dirty="0" smtClean="0"/>
              <a:t>Click to edit Master text styles</a:t>
            </a:r>
          </a:p>
          <a:p>
            <a:pPr marL="800100" marR="0" lvl="1" indent="-342900" algn="l" defTabSz="457200" rtl="0" eaLnBrk="1" fontAlgn="auto" latinLnBrk="0" hangingPunct="1">
              <a:lnSpc>
                <a:spcPct val="100000"/>
              </a:lnSpc>
              <a:spcBef>
                <a:spcPct val="20000"/>
              </a:spcBef>
              <a:spcAft>
                <a:spcPts val="0"/>
              </a:spcAft>
              <a:buClrTx/>
              <a:buSzPct val="90000"/>
              <a:buFontTx/>
              <a:buBlip>
                <a:blip r:embed="rId2"/>
              </a:buBlip>
              <a:tabLst/>
              <a:defRPr/>
            </a:pPr>
            <a:r>
              <a:rPr lang="en-GB" dirty="0" smtClean="0"/>
              <a:t>	Second level</a:t>
            </a:r>
          </a:p>
          <a:p>
            <a:pPr marL="1485900" marR="0" lvl="2" indent="-342900" algn="l" defTabSz="457200" rtl="0" eaLnBrk="1" fontAlgn="auto" latinLnBrk="0" hangingPunct="1">
              <a:lnSpc>
                <a:spcPct val="100000"/>
              </a:lnSpc>
              <a:spcBef>
                <a:spcPct val="20000"/>
              </a:spcBef>
              <a:spcAft>
                <a:spcPts val="0"/>
              </a:spcAft>
              <a:buClrTx/>
              <a:buSzPct val="90000"/>
              <a:buFontTx/>
              <a:buBlip>
                <a:blip r:embed="rId2"/>
              </a:buBlip>
              <a:tabLst/>
              <a:defRPr/>
            </a:pPr>
            <a:r>
              <a:rPr lang="en-GB" dirty="0" smtClean="0"/>
              <a:t>Third level</a:t>
            </a:r>
          </a:p>
          <a:p>
            <a:pPr marL="1943100" marR="0" lvl="3" indent="-342900" algn="l" defTabSz="457200" rtl="0" eaLnBrk="1" fontAlgn="auto" latinLnBrk="0" hangingPunct="1">
              <a:lnSpc>
                <a:spcPct val="100000"/>
              </a:lnSpc>
              <a:spcBef>
                <a:spcPct val="20000"/>
              </a:spcBef>
              <a:spcAft>
                <a:spcPts val="0"/>
              </a:spcAft>
              <a:buClrTx/>
              <a:buSzPct val="90000"/>
              <a:buFontTx/>
              <a:buBlip>
                <a:blip r:embed="rId2"/>
              </a:buBlip>
              <a:tabLst/>
              <a:defRPr/>
            </a:pPr>
            <a:r>
              <a:rPr lang="en-GB" dirty="0" smtClean="0"/>
              <a:t>Fourth level</a:t>
            </a:r>
          </a:p>
          <a:p>
            <a:pPr lvl="1"/>
            <a:endParaRPr lang="en-GB" dirty="0" smtClean="0"/>
          </a:p>
        </p:txBody>
      </p:sp>
      <p:sp>
        <p:nvSpPr>
          <p:cNvPr id="11" name="Picture Placeholder 10"/>
          <p:cNvSpPr>
            <a:spLocks noGrp="1"/>
          </p:cNvSpPr>
          <p:nvPr>
            <p:ph type="pic" sz="quarter" idx="13"/>
          </p:nvPr>
        </p:nvSpPr>
        <p:spPr>
          <a:xfrm>
            <a:off x="6214589" y="836712"/>
            <a:ext cx="2659537" cy="5472608"/>
          </a:xfrm>
          <a:prstGeom prst="rect">
            <a:avLst/>
          </a:prstGeom>
        </p:spPr>
        <p:txBody>
          <a:bodyPr vert="horz"/>
          <a:lstStyle>
            <a:lvl1pPr marL="0" indent="0">
              <a:buNone/>
              <a:defRPr/>
            </a:lvl1pPr>
          </a:lstStyle>
          <a:p>
            <a:endParaRPr lang="en-US" dirty="0"/>
          </a:p>
        </p:txBody>
      </p:sp>
      <p:sp>
        <p:nvSpPr>
          <p:cNvPr id="14" name="Title 2"/>
          <p:cNvSpPr>
            <a:spLocks noGrp="1"/>
          </p:cNvSpPr>
          <p:nvPr>
            <p:ph type="title" hasCustomPrompt="1"/>
          </p:nvPr>
        </p:nvSpPr>
        <p:spPr>
          <a:xfrm>
            <a:off x="107504" y="28373"/>
            <a:ext cx="7344816" cy="376291"/>
          </a:xfrm>
          <a:prstGeom prst="rect">
            <a:avLst/>
          </a:prstGeom>
        </p:spPr>
        <p:txBody>
          <a:bodyPr vert="horz">
            <a:normAutofit/>
          </a:bodyPr>
          <a:lstStyle>
            <a:lvl1pPr algn="l">
              <a:defRPr sz="2000" b="0"/>
            </a:lvl1pPr>
          </a:lstStyle>
          <a:p>
            <a:r>
              <a:rPr lang="en-GB" dirty="0" smtClean="0"/>
              <a:t>click to edit master slide</a:t>
            </a:r>
            <a:endParaRPr lang="en-US" dirty="0"/>
          </a:p>
        </p:txBody>
      </p:sp>
      <p:sp>
        <p:nvSpPr>
          <p:cNvPr id="15" name="Text Placeholder 21"/>
          <p:cNvSpPr>
            <a:spLocks noGrp="1"/>
          </p:cNvSpPr>
          <p:nvPr>
            <p:ph type="body" sz="quarter" idx="15" hasCustomPrompt="1"/>
          </p:nvPr>
        </p:nvSpPr>
        <p:spPr>
          <a:xfrm>
            <a:off x="107504" y="416863"/>
            <a:ext cx="7344233" cy="275833"/>
          </a:xfrm>
          <a:prstGeom prst="rect">
            <a:avLst/>
          </a:prstGeom>
        </p:spPr>
        <p:txBody>
          <a:bodyPr vert="horz">
            <a:normAutofit/>
          </a:bodyPr>
          <a:lstStyle>
            <a:lvl1pPr marL="0" indent="0">
              <a:buNone/>
              <a:defRPr sz="1400">
                <a:solidFill>
                  <a:schemeClr val="bg1">
                    <a:lumMod val="50000"/>
                  </a:schemeClr>
                </a:solidFill>
              </a:defRPr>
            </a:lvl1pPr>
          </a:lstStyle>
          <a:p>
            <a:pPr lvl="0"/>
            <a:r>
              <a:rPr lang="en-GB" dirty="0" smtClean="0"/>
              <a:t>subheading</a:t>
            </a:r>
            <a:endParaRPr lang="en-US" dirty="0"/>
          </a:p>
        </p:txBody>
      </p:sp>
      <p:pic>
        <p:nvPicPr>
          <p:cNvPr id="19" name="Picture 18" descr="Natural Power logo.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96336" y="116632"/>
            <a:ext cx="1368182" cy="492565"/>
          </a:xfrm>
          <a:prstGeom prst="rect">
            <a:avLst/>
          </a:prstGeom>
        </p:spPr>
      </p:pic>
      <p:cxnSp>
        <p:nvCxnSpPr>
          <p:cNvPr id="20" name="Straight Connector 19"/>
          <p:cNvCxnSpPr/>
          <p:nvPr userDrawn="1"/>
        </p:nvCxnSpPr>
        <p:spPr>
          <a:xfrm flipH="1">
            <a:off x="179512" y="419097"/>
            <a:ext cx="7272808" cy="0"/>
          </a:xfrm>
          <a:prstGeom prst="line">
            <a:avLst/>
          </a:prstGeom>
          <a:ln w="15875">
            <a:gradFill flip="none" rotWithShape="1">
              <a:gsLst>
                <a:gs pos="0">
                  <a:srgbClr val="4B2582"/>
                </a:gs>
                <a:gs pos="100000">
                  <a:srgbClr val="118062"/>
                </a:gs>
              </a:gsLst>
              <a:lin ang="0" scaled="1"/>
              <a:tileRect/>
            </a:gradFill>
          </a:ln>
          <a:effectLst/>
        </p:spPr>
        <p:style>
          <a:lnRef idx="2">
            <a:schemeClr val="accent1"/>
          </a:lnRef>
          <a:fillRef idx="0">
            <a:schemeClr val="accent1"/>
          </a:fillRef>
          <a:effectRef idx="1">
            <a:schemeClr val="accent1"/>
          </a:effectRef>
          <a:fontRef idx="minor">
            <a:schemeClr val="tx1"/>
          </a:fontRef>
        </p:style>
      </p:cxnSp>
      <p:sp>
        <p:nvSpPr>
          <p:cNvPr id="10"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A8CE22CD-E6EF-CD42-BD25-482769713C7B}" type="datetime1">
              <a:rPr lang="en-GB" smtClean="0"/>
              <a:pPr defTabSz="457200"/>
              <a:t>20/05/2016</a:t>
            </a:fld>
            <a:endParaRPr lang="en-US" dirty="0"/>
          </a:p>
        </p:txBody>
      </p:sp>
      <p:sp>
        <p:nvSpPr>
          <p:cNvPr id="12"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solidFill>
                  <a:srgbClr val="FFFFFF"/>
                </a:solidFill>
              </a:rPr>
              <a:pPr defTabSz="457200"/>
              <a:t>‹#›</a:t>
            </a:fld>
            <a:endParaRPr lang="en-US" dirty="0">
              <a:solidFill>
                <a:srgbClr val="FFFFFF"/>
              </a:solidFill>
            </a:endParaRPr>
          </a:p>
        </p:txBody>
      </p:sp>
    </p:spTree>
    <p:extLst>
      <p:ext uri="{BB962C8B-B14F-4D97-AF65-F5344CB8AC3E}">
        <p14:creationId xmlns:p14="http://schemas.microsoft.com/office/powerpoint/2010/main" val="299342024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7" name="Picture Placeholder 10"/>
          <p:cNvSpPr>
            <a:spLocks noGrp="1"/>
          </p:cNvSpPr>
          <p:nvPr>
            <p:ph type="pic" sz="quarter" idx="13"/>
          </p:nvPr>
        </p:nvSpPr>
        <p:spPr>
          <a:xfrm>
            <a:off x="179512" y="764704"/>
            <a:ext cx="5386597" cy="5544616"/>
          </a:xfrm>
          <a:prstGeom prst="rect">
            <a:avLst/>
          </a:prstGeom>
        </p:spPr>
        <p:txBody>
          <a:bodyPr vert="horz"/>
          <a:lstStyle>
            <a:lvl1pPr marL="0" indent="0">
              <a:buNone/>
              <a:defRPr/>
            </a:lvl1pPr>
          </a:lstStyle>
          <a:p>
            <a:endParaRPr lang="en-US" dirty="0"/>
          </a:p>
        </p:txBody>
      </p:sp>
      <p:sp>
        <p:nvSpPr>
          <p:cNvPr id="14" name="Text Placeholder 8"/>
          <p:cNvSpPr>
            <a:spLocks noGrp="1"/>
          </p:cNvSpPr>
          <p:nvPr>
            <p:ph type="body" sz="quarter" idx="12"/>
          </p:nvPr>
        </p:nvSpPr>
        <p:spPr>
          <a:xfrm>
            <a:off x="5664076" y="764704"/>
            <a:ext cx="3300412" cy="5544616"/>
          </a:xfrm>
          <a:prstGeom prst="rect">
            <a:avLst/>
          </a:prstGeom>
        </p:spPr>
        <p:txBody>
          <a:bodyPr vert="horz"/>
          <a:lstStyle>
            <a:lvl1pPr marL="342900" indent="-342900">
              <a:buSzPct val="90000"/>
              <a:buFontTx/>
              <a:buBlip>
                <a:blip r:embed="rId2"/>
              </a:buBlip>
              <a:defRPr sz="1800">
                <a:solidFill>
                  <a:srgbClr val="3C3C3B"/>
                </a:solidFill>
              </a:defRPr>
            </a:lvl1pPr>
            <a:lvl2pPr marL="800100" indent="-342900">
              <a:buSzPct val="90000"/>
              <a:buFontTx/>
              <a:buBlip>
                <a:blip r:embed="rId2"/>
              </a:buBlip>
              <a:defRPr sz="1400">
                <a:solidFill>
                  <a:srgbClr val="5A5A59"/>
                </a:solidFill>
              </a:defRPr>
            </a:lvl2pPr>
          </a:lstStyle>
          <a:p>
            <a:pPr lvl="0"/>
            <a:r>
              <a:rPr lang="en-GB" dirty="0" smtClean="0"/>
              <a:t>Click to edit Master text styles</a:t>
            </a:r>
          </a:p>
          <a:p>
            <a:pPr lvl="1"/>
            <a:r>
              <a:rPr lang="en-GB" dirty="0" smtClean="0"/>
              <a:t>	Second level</a:t>
            </a:r>
          </a:p>
        </p:txBody>
      </p:sp>
      <p:sp>
        <p:nvSpPr>
          <p:cNvPr id="13" name="Title 2"/>
          <p:cNvSpPr>
            <a:spLocks noGrp="1"/>
          </p:cNvSpPr>
          <p:nvPr>
            <p:ph type="title" hasCustomPrompt="1"/>
          </p:nvPr>
        </p:nvSpPr>
        <p:spPr>
          <a:xfrm>
            <a:off x="107504" y="28373"/>
            <a:ext cx="7344816" cy="376291"/>
          </a:xfrm>
          <a:prstGeom prst="rect">
            <a:avLst/>
          </a:prstGeom>
        </p:spPr>
        <p:txBody>
          <a:bodyPr vert="horz">
            <a:normAutofit/>
          </a:bodyPr>
          <a:lstStyle>
            <a:lvl1pPr algn="l">
              <a:defRPr sz="2000" b="0"/>
            </a:lvl1pPr>
          </a:lstStyle>
          <a:p>
            <a:r>
              <a:rPr lang="en-GB" dirty="0" smtClean="0"/>
              <a:t>click to edit master slide</a:t>
            </a:r>
            <a:endParaRPr lang="en-US" dirty="0"/>
          </a:p>
        </p:txBody>
      </p:sp>
      <p:sp>
        <p:nvSpPr>
          <p:cNvPr id="15" name="Text Placeholder 21"/>
          <p:cNvSpPr>
            <a:spLocks noGrp="1"/>
          </p:cNvSpPr>
          <p:nvPr>
            <p:ph type="body" sz="quarter" idx="15" hasCustomPrompt="1"/>
          </p:nvPr>
        </p:nvSpPr>
        <p:spPr>
          <a:xfrm>
            <a:off x="107504" y="416863"/>
            <a:ext cx="7344233" cy="275833"/>
          </a:xfrm>
          <a:prstGeom prst="rect">
            <a:avLst/>
          </a:prstGeom>
        </p:spPr>
        <p:txBody>
          <a:bodyPr vert="horz">
            <a:normAutofit/>
          </a:bodyPr>
          <a:lstStyle>
            <a:lvl1pPr marL="0" indent="0">
              <a:buNone/>
              <a:defRPr sz="1400">
                <a:solidFill>
                  <a:schemeClr val="bg1">
                    <a:lumMod val="50000"/>
                  </a:schemeClr>
                </a:solidFill>
              </a:defRPr>
            </a:lvl1pPr>
          </a:lstStyle>
          <a:p>
            <a:pPr lvl="0"/>
            <a:r>
              <a:rPr lang="en-GB" dirty="0" smtClean="0"/>
              <a:t>subheading</a:t>
            </a:r>
            <a:endParaRPr lang="en-US" dirty="0"/>
          </a:p>
        </p:txBody>
      </p:sp>
      <p:pic>
        <p:nvPicPr>
          <p:cNvPr id="19" name="Picture 18" descr="Natural Power logo.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96336" y="116632"/>
            <a:ext cx="1368182" cy="492565"/>
          </a:xfrm>
          <a:prstGeom prst="rect">
            <a:avLst/>
          </a:prstGeom>
        </p:spPr>
      </p:pic>
      <p:cxnSp>
        <p:nvCxnSpPr>
          <p:cNvPr id="25" name="Straight Connector 24"/>
          <p:cNvCxnSpPr/>
          <p:nvPr userDrawn="1"/>
        </p:nvCxnSpPr>
        <p:spPr>
          <a:xfrm flipH="1">
            <a:off x="179512" y="419097"/>
            <a:ext cx="7272808" cy="0"/>
          </a:xfrm>
          <a:prstGeom prst="line">
            <a:avLst/>
          </a:prstGeom>
          <a:ln w="15875">
            <a:gradFill flip="none" rotWithShape="1">
              <a:gsLst>
                <a:gs pos="0">
                  <a:srgbClr val="4B2582"/>
                </a:gs>
                <a:gs pos="100000">
                  <a:srgbClr val="118062"/>
                </a:gs>
              </a:gsLst>
              <a:lin ang="0" scaled="1"/>
              <a:tileRect/>
            </a:gradFill>
          </a:ln>
          <a:effectLst/>
        </p:spPr>
        <p:style>
          <a:lnRef idx="2">
            <a:schemeClr val="accent1"/>
          </a:lnRef>
          <a:fillRef idx="0">
            <a:schemeClr val="accent1"/>
          </a:fillRef>
          <a:effectRef idx="1">
            <a:schemeClr val="accent1"/>
          </a:effectRef>
          <a:fontRef idx="minor">
            <a:schemeClr val="tx1"/>
          </a:fontRef>
        </p:style>
      </p:cxnSp>
      <p:sp>
        <p:nvSpPr>
          <p:cNvPr id="10"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AE8669E8-8757-0148-9E25-E883AAC38193}" type="datetime1">
              <a:rPr lang="en-GB" smtClean="0"/>
              <a:pPr defTabSz="457200"/>
              <a:t>20/05/2016</a:t>
            </a:fld>
            <a:endParaRPr lang="en-US" dirty="0"/>
          </a:p>
        </p:txBody>
      </p:sp>
      <p:sp>
        <p:nvSpPr>
          <p:cNvPr id="11"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solidFill>
                  <a:srgbClr val="FFFFFF"/>
                </a:solidFill>
              </a:rPr>
              <a:pPr defTabSz="457200"/>
              <a:t>‹#›</a:t>
            </a:fld>
            <a:endParaRPr lang="en-US" dirty="0">
              <a:solidFill>
                <a:srgbClr val="FFFFFF"/>
              </a:solidFill>
            </a:endParaRPr>
          </a:p>
        </p:txBody>
      </p:sp>
    </p:spTree>
    <p:extLst>
      <p:ext uri="{BB962C8B-B14F-4D97-AF65-F5344CB8AC3E}">
        <p14:creationId xmlns:p14="http://schemas.microsoft.com/office/powerpoint/2010/main" val="38869777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7" name="Picture Placeholder 10"/>
          <p:cNvSpPr>
            <a:spLocks noGrp="1"/>
          </p:cNvSpPr>
          <p:nvPr>
            <p:ph type="pic" sz="quarter" idx="13"/>
          </p:nvPr>
        </p:nvSpPr>
        <p:spPr>
          <a:xfrm>
            <a:off x="6214589" y="764704"/>
            <a:ext cx="2659537" cy="3414725"/>
          </a:xfrm>
          <a:prstGeom prst="rect">
            <a:avLst/>
          </a:prstGeom>
        </p:spPr>
        <p:txBody>
          <a:bodyPr vert="horz"/>
          <a:lstStyle>
            <a:lvl1pPr marL="0" indent="0">
              <a:buNone/>
              <a:defRPr/>
            </a:lvl1pPr>
          </a:lstStyle>
          <a:p>
            <a:endParaRPr lang="en-US" dirty="0"/>
          </a:p>
        </p:txBody>
      </p:sp>
      <p:sp>
        <p:nvSpPr>
          <p:cNvPr id="9" name="Table Placeholder 8"/>
          <p:cNvSpPr>
            <a:spLocks noGrp="1"/>
          </p:cNvSpPr>
          <p:nvPr>
            <p:ph type="tbl" sz="quarter" idx="14"/>
          </p:nvPr>
        </p:nvSpPr>
        <p:spPr>
          <a:xfrm>
            <a:off x="179512" y="764704"/>
            <a:ext cx="5710113" cy="5544616"/>
          </a:xfrm>
          <a:prstGeom prst="rect">
            <a:avLst/>
          </a:prstGeom>
        </p:spPr>
        <p:txBody>
          <a:bodyPr vert="horz"/>
          <a:lstStyle/>
          <a:p>
            <a:endParaRPr lang="en-US" dirty="0"/>
          </a:p>
        </p:txBody>
      </p:sp>
      <p:sp>
        <p:nvSpPr>
          <p:cNvPr id="13" name="Title 2"/>
          <p:cNvSpPr>
            <a:spLocks noGrp="1"/>
          </p:cNvSpPr>
          <p:nvPr>
            <p:ph type="title" hasCustomPrompt="1"/>
          </p:nvPr>
        </p:nvSpPr>
        <p:spPr>
          <a:xfrm>
            <a:off x="107504" y="28373"/>
            <a:ext cx="7344816" cy="376291"/>
          </a:xfrm>
          <a:prstGeom prst="rect">
            <a:avLst/>
          </a:prstGeom>
        </p:spPr>
        <p:txBody>
          <a:bodyPr vert="horz">
            <a:normAutofit/>
          </a:bodyPr>
          <a:lstStyle>
            <a:lvl1pPr algn="l">
              <a:defRPr sz="2000" b="0"/>
            </a:lvl1pPr>
          </a:lstStyle>
          <a:p>
            <a:r>
              <a:rPr lang="en-GB" dirty="0" smtClean="0"/>
              <a:t>click to edit master slide</a:t>
            </a:r>
            <a:endParaRPr lang="en-US" dirty="0"/>
          </a:p>
        </p:txBody>
      </p:sp>
      <p:sp>
        <p:nvSpPr>
          <p:cNvPr id="14" name="Text Placeholder 21"/>
          <p:cNvSpPr>
            <a:spLocks noGrp="1"/>
          </p:cNvSpPr>
          <p:nvPr>
            <p:ph type="body" sz="quarter" idx="15" hasCustomPrompt="1"/>
          </p:nvPr>
        </p:nvSpPr>
        <p:spPr>
          <a:xfrm>
            <a:off x="107505" y="416863"/>
            <a:ext cx="7344816" cy="275833"/>
          </a:xfrm>
          <a:prstGeom prst="rect">
            <a:avLst/>
          </a:prstGeom>
        </p:spPr>
        <p:txBody>
          <a:bodyPr vert="horz">
            <a:normAutofit/>
          </a:bodyPr>
          <a:lstStyle>
            <a:lvl1pPr marL="0" indent="0">
              <a:buNone/>
              <a:defRPr sz="1400">
                <a:solidFill>
                  <a:schemeClr val="bg1">
                    <a:lumMod val="50000"/>
                  </a:schemeClr>
                </a:solidFill>
              </a:defRPr>
            </a:lvl1pPr>
          </a:lstStyle>
          <a:p>
            <a:pPr lvl="0"/>
            <a:r>
              <a:rPr lang="en-GB" dirty="0" smtClean="0"/>
              <a:t>subheading</a:t>
            </a:r>
            <a:endParaRPr lang="en-US" dirty="0"/>
          </a:p>
        </p:txBody>
      </p:sp>
      <p:pic>
        <p:nvPicPr>
          <p:cNvPr id="18" name="Picture 17" descr="Natural Power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96336" y="116632"/>
            <a:ext cx="1368182" cy="492565"/>
          </a:xfrm>
          <a:prstGeom prst="rect">
            <a:avLst/>
          </a:prstGeom>
        </p:spPr>
      </p:pic>
      <p:cxnSp>
        <p:nvCxnSpPr>
          <p:cNvPr id="24" name="Straight Connector 23"/>
          <p:cNvCxnSpPr/>
          <p:nvPr userDrawn="1"/>
        </p:nvCxnSpPr>
        <p:spPr>
          <a:xfrm flipH="1">
            <a:off x="179512" y="419097"/>
            <a:ext cx="7272808" cy="0"/>
          </a:xfrm>
          <a:prstGeom prst="line">
            <a:avLst/>
          </a:prstGeom>
          <a:ln w="15875">
            <a:gradFill flip="none" rotWithShape="1">
              <a:gsLst>
                <a:gs pos="0">
                  <a:srgbClr val="4B2582"/>
                </a:gs>
                <a:gs pos="100000">
                  <a:srgbClr val="118062"/>
                </a:gs>
              </a:gsLst>
              <a:lin ang="0" scaled="1"/>
              <a:tileRect/>
            </a:gradFill>
          </a:ln>
          <a:effectLst/>
        </p:spPr>
        <p:style>
          <a:lnRef idx="2">
            <a:schemeClr val="accent1"/>
          </a:lnRef>
          <a:fillRef idx="0">
            <a:schemeClr val="accent1"/>
          </a:fillRef>
          <a:effectRef idx="1">
            <a:schemeClr val="accent1"/>
          </a:effectRef>
          <a:fontRef idx="minor">
            <a:schemeClr val="tx1"/>
          </a:fontRef>
        </p:style>
      </p:cxnSp>
      <p:sp>
        <p:nvSpPr>
          <p:cNvPr id="10"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C1E61262-608D-CA44-A1BA-6965D2A38DC0}" type="datetime1">
              <a:rPr lang="en-GB" smtClean="0"/>
              <a:pPr defTabSz="457200"/>
              <a:t>20/05/2016</a:t>
            </a:fld>
            <a:endParaRPr lang="en-US" dirty="0"/>
          </a:p>
        </p:txBody>
      </p:sp>
      <p:sp>
        <p:nvSpPr>
          <p:cNvPr id="11"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solidFill>
                  <a:srgbClr val="FFFFFF"/>
                </a:solidFill>
              </a:rPr>
              <a:pPr defTabSz="457200"/>
              <a:t>‹#›</a:t>
            </a:fld>
            <a:endParaRPr lang="en-US" dirty="0">
              <a:solidFill>
                <a:srgbClr val="FFFFFF"/>
              </a:solidFill>
            </a:endParaRPr>
          </a:p>
        </p:txBody>
      </p:sp>
    </p:spTree>
    <p:extLst>
      <p:ext uri="{BB962C8B-B14F-4D97-AF65-F5344CB8AC3E}">
        <p14:creationId xmlns:p14="http://schemas.microsoft.com/office/powerpoint/2010/main" val="1965791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44308E2C-6D86-4E3E-84D7-FA20F9A77A53}" type="datetimeFigureOut">
              <a:rPr lang="en-GB" smtClean="0"/>
              <a:t>20/05/2016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C2CC178-1117-4C04-9A9B-096075E6FDCC}" type="slidenum">
              <a:rPr lang="en-GB" smtClean="0"/>
              <a:t>‹#›</a:t>
            </a:fld>
            <a:endParaRPr lang="en-GB"/>
          </a:p>
        </p:txBody>
      </p:sp>
    </p:spTree>
    <p:extLst>
      <p:ext uri="{BB962C8B-B14F-4D97-AF65-F5344CB8AC3E}">
        <p14:creationId xmlns:p14="http://schemas.microsoft.com/office/powerpoint/2010/main" val="6373910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rvices Introduction Slide">
    <p:spTree>
      <p:nvGrpSpPr>
        <p:cNvPr id="1" name=""/>
        <p:cNvGrpSpPr/>
        <p:nvPr/>
      </p:nvGrpSpPr>
      <p:grpSpPr>
        <a:xfrm>
          <a:off x="0" y="0"/>
          <a:ext cx="0" cy="0"/>
          <a:chOff x="0" y="0"/>
          <a:chExt cx="0" cy="0"/>
        </a:xfrm>
      </p:grpSpPr>
      <p:sp>
        <p:nvSpPr>
          <p:cNvPr id="8" name="TextBox 7"/>
          <p:cNvSpPr txBox="1"/>
          <p:nvPr userDrawn="1"/>
        </p:nvSpPr>
        <p:spPr>
          <a:xfrm>
            <a:off x="179512" y="836712"/>
            <a:ext cx="8712967" cy="4801314"/>
          </a:xfrm>
          <a:prstGeom prst="rect">
            <a:avLst/>
          </a:prstGeom>
          <a:noFill/>
        </p:spPr>
        <p:txBody>
          <a:bodyPr wrap="square" rtlCol="0" anchor="t">
            <a:spAutoFit/>
          </a:bodyPr>
          <a:lstStyle/>
          <a:p>
            <a:pPr defTabSz="457200">
              <a:buFont typeface="Arial"/>
              <a:buNone/>
            </a:pPr>
            <a:r>
              <a:rPr lang="en-GB" b="1" dirty="0">
                <a:solidFill>
                  <a:srgbClr val="401C7E"/>
                </a:solidFill>
              </a:rPr>
              <a:t>Analysis</a:t>
            </a:r>
          </a:p>
          <a:p>
            <a:pPr defTabSz="457200">
              <a:buFont typeface="Arial"/>
              <a:buNone/>
            </a:pPr>
            <a:r>
              <a:rPr lang="en-GB" dirty="0">
                <a:solidFill>
                  <a:srgbClr val="3C3C3B"/>
                </a:solidFill>
              </a:rPr>
              <a:t>Finance-grade wind analysis practice</a:t>
            </a:r>
            <a:endParaRPr lang="en-GB" b="1" dirty="0">
              <a:solidFill>
                <a:srgbClr val="F39900"/>
              </a:solidFill>
            </a:endParaRPr>
          </a:p>
          <a:p>
            <a:pPr defTabSz="457200">
              <a:lnSpc>
                <a:spcPct val="200000"/>
              </a:lnSpc>
              <a:buFont typeface="Arial"/>
              <a:buNone/>
            </a:pPr>
            <a:r>
              <a:rPr lang="en-GB" b="1" dirty="0">
                <a:solidFill>
                  <a:srgbClr val="31377B"/>
                </a:solidFill>
              </a:rPr>
              <a:t>Engineering</a:t>
            </a:r>
          </a:p>
          <a:p>
            <a:pPr defTabSz="457200">
              <a:buFont typeface="Arial"/>
              <a:buNone/>
            </a:pPr>
            <a:r>
              <a:rPr lang="en-GB" dirty="0">
                <a:solidFill>
                  <a:srgbClr val="3C3C3B"/>
                </a:solidFill>
              </a:rPr>
              <a:t>Your foundations for a successful project</a:t>
            </a:r>
          </a:p>
          <a:p>
            <a:pPr defTabSz="457200">
              <a:buFont typeface="Lucida Grande"/>
              <a:buNone/>
            </a:pPr>
            <a:endParaRPr lang="en-GB" b="1" dirty="0">
              <a:solidFill>
                <a:srgbClr val="F39900"/>
              </a:solidFill>
            </a:endParaRPr>
          </a:p>
          <a:p>
            <a:pPr defTabSz="457200">
              <a:buFont typeface="Lucida Grande"/>
              <a:buNone/>
            </a:pPr>
            <a:r>
              <a:rPr lang="en-GB" b="1" dirty="0">
                <a:solidFill>
                  <a:srgbClr val="1D4D79"/>
                </a:solidFill>
              </a:rPr>
              <a:t>Planning &amp; Permitting</a:t>
            </a:r>
          </a:p>
          <a:p>
            <a:pPr defTabSz="457200">
              <a:buFont typeface="Lucida Grande"/>
              <a:buNone/>
            </a:pPr>
            <a:r>
              <a:rPr lang="en-GB" dirty="0">
                <a:solidFill>
                  <a:srgbClr val="3C3C3B"/>
                </a:solidFill>
              </a:rPr>
              <a:t>Driving your project to consent and onwards</a:t>
            </a:r>
          </a:p>
          <a:p>
            <a:pPr defTabSz="457200">
              <a:lnSpc>
                <a:spcPct val="200000"/>
              </a:lnSpc>
              <a:buFont typeface="Lucida Grande"/>
              <a:buNone/>
            </a:pPr>
            <a:r>
              <a:rPr lang="en-GB" b="1" dirty="0">
                <a:solidFill>
                  <a:srgbClr val="105E74"/>
                </a:solidFill>
              </a:rPr>
              <a:t>Environmental</a:t>
            </a:r>
          </a:p>
          <a:p>
            <a:pPr defTabSz="457200">
              <a:buFont typeface="Lucida Grande"/>
              <a:buNone/>
            </a:pPr>
            <a:r>
              <a:rPr lang="en-GB" dirty="0">
                <a:solidFill>
                  <a:srgbClr val="3C3C3B"/>
                </a:solidFill>
              </a:rPr>
              <a:t>A natural balance for renewable project success</a:t>
            </a:r>
          </a:p>
          <a:p>
            <a:pPr defTabSz="457200">
              <a:lnSpc>
                <a:spcPct val="200000"/>
              </a:lnSpc>
              <a:buFont typeface="Arial"/>
              <a:buNone/>
            </a:pPr>
            <a:r>
              <a:rPr lang="en-GB" b="1" dirty="0">
                <a:solidFill>
                  <a:srgbClr val="0F706C"/>
                </a:solidFill>
              </a:rPr>
              <a:t>Project Management</a:t>
            </a:r>
          </a:p>
          <a:p>
            <a:pPr defTabSz="457200">
              <a:buFont typeface="Arial"/>
              <a:buNone/>
            </a:pPr>
            <a:r>
              <a:rPr lang="en-GB" dirty="0">
                <a:solidFill>
                  <a:srgbClr val="3C3C3B"/>
                </a:solidFill>
              </a:rPr>
              <a:t>Maximising your wind farm’s potential</a:t>
            </a:r>
          </a:p>
          <a:p>
            <a:pPr defTabSz="457200">
              <a:lnSpc>
                <a:spcPct val="200000"/>
              </a:lnSpc>
              <a:buFont typeface="Arial"/>
              <a:buNone/>
            </a:pPr>
            <a:r>
              <a:rPr lang="en-GB" b="1" dirty="0">
                <a:solidFill>
                  <a:srgbClr val="118062"/>
                </a:solidFill>
              </a:rPr>
              <a:t>Due Diligence</a:t>
            </a:r>
          </a:p>
          <a:p>
            <a:pPr defTabSz="457200">
              <a:buFont typeface="Arial"/>
              <a:buNone/>
            </a:pPr>
            <a:r>
              <a:rPr lang="en-GB" dirty="0">
                <a:solidFill>
                  <a:srgbClr val="3C3C3B"/>
                </a:solidFill>
              </a:rPr>
              <a:t>Expert advice you can bank on</a:t>
            </a:r>
          </a:p>
        </p:txBody>
      </p:sp>
      <p:sp>
        <p:nvSpPr>
          <p:cNvPr id="12" name="Title 2"/>
          <p:cNvSpPr>
            <a:spLocks noGrp="1"/>
          </p:cNvSpPr>
          <p:nvPr>
            <p:ph type="title" hasCustomPrompt="1"/>
          </p:nvPr>
        </p:nvSpPr>
        <p:spPr>
          <a:xfrm>
            <a:off x="107504" y="28373"/>
            <a:ext cx="7344816" cy="376291"/>
          </a:xfrm>
          <a:prstGeom prst="rect">
            <a:avLst/>
          </a:prstGeom>
        </p:spPr>
        <p:txBody>
          <a:bodyPr vert="horz"/>
          <a:lstStyle>
            <a:lvl1pPr algn="l">
              <a:defRPr sz="2000" b="0"/>
            </a:lvl1pPr>
          </a:lstStyle>
          <a:p>
            <a:r>
              <a:rPr lang="en-GB" dirty="0" smtClean="0"/>
              <a:t>introduction</a:t>
            </a:r>
            <a:endParaRPr lang="en-US" dirty="0"/>
          </a:p>
        </p:txBody>
      </p:sp>
      <p:sp>
        <p:nvSpPr>
          <p:cNvPr id="13" name="Text Placeholder 21"/>
          <p:cNvSpPr>
            <a:spLocks noGrp="1"/>
          </p:cNvSpPr>
          <p:nvPr>
            <p:ph type="body" sz="quarter" idx="15" hasCustomPrompt="1"/>
          </p:nvPr>
        </p:nvSpPr>
        <p:spPr>
          <a:xfrm>
            <a:off x="107504" y="416863"/>
            <a:ext cx="7344233" cy="275833"/>
          </a:xfrm>
          <a:prstGeom prst="rect">
            <a:avLst/>
          </a:prstGeom>
        </p:spPr>
        <p:txBody>
          <a:bodyPr vert="horz"/>
          <a:lstStyle>
            <a:lvl1pPr marL="0" indent="0">
              <a:buNone/>
              <a:defRPr sz="1400">
                <a:solidFill>
                  <a:schemeClr val="bg1">
                    <a:lumMod val="50000"/>
                  </a:schemeClr>
                </a:solidFill>
              </a:defRPr>
            </a:lvl1pPr>
          </a:lstStyle>
          <a:p>
            <a:pPr lvl="0"/>
            <a:r>
              <a:rPr lang="en-GB" dirty="0" smtClean="0"/>
              <a:t>subheading</a:t>
            </a:r>
            <a:endParaRPr lang="en-US" dirty="0"/>
          </a:p>
        </p:txBody>
      </p:sp>
      <p:pic>
        <p:nvPicPr>
          <p:cNvPr id="15" name="Picture 14" descr="Natural Power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96336" y="116632"/>
            <a:ext cx="1368182" cy="492565"/>
          </a:xfrm>
          <a:prstGeom prst="rect">
            <a:avLst/>
          </a:prstGeom>
        </p:spPr>
      </p:pic>
      <p:cxnSp>
        <p:nvCxnSpPr>
          <p:cNvPr id="17" name="Straight Connector 16"/>
          <p:cNvCxnSpPr/>
          <p:nvPr userDrawn="1"/>
        </p:nvCxnSpPr>
        <p:spPr>
          <a:xfrm flipH="1">
            <a:off x="179512" y="419097"/>
            <a:ext cx="7272808" cy="0"/>
          </a:xfrm>
          <a:prstGeom prst="line">
            <a:avLst/>
          </a:prstGeom>
          <a:ln w="15875">
            <a:gradFill flip="none" rotWithShape="1">
              <a:gsLst>
                <a:gs pos="0">
                  <a:srgbClr val="4B2582"/>
                </a:gs>
                <a:gs pos="100000">
                  <a:srgbClr val="118062"/>
                </a:gs>
              </a:gsLst>
              <a:lin ang="0" scaled="1"/>
              <a:tileRect/>
            </a:gradFill>
          </a:ln>
          <a:effectLst/>
        </p:spPr>
        <p:style>
          <a:lnRef idx="2">
            <a:schemeClr val="accent1"/>
          </a:lnRef>
          <a:fillRef idx="0">
            <a:schemeClr val="accent1"/>
          </a:fillRef>
          <a:effectRef idx="1">
            <a:schemeClr val="accent1"/>
          </a:effectRef>
          <a:fontRef idx="minor">
            <a:schemeClr val="tx1"/>
          </a:fontRef>
        </p:style>
      </p:cxnSp>
      <p:sp>
        <p:nvSpPr>
          <p:cNvPr id="9"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4338528A-CE80-8D41-A93B-D381A738EA67}" type="datetime1">
              <a:rPr lang="en-GB" smtClean="0"/>
              <a:pPr defTabSz="457200"/>
              <a:t>20/05/2016</a:t>
            </a:fld>
            <a:endParaRPr lang="en-US" dirty="0"/>
          </a:p>
        </p:txBody>
      </p:sp>
      <p:sp>
        <p:nvSpPr>
          <p:cNvPr id="10"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solidFill>
                  <a:srgbClr val="FFFFFF"/>
                </a:solidFill>
              </a:rPr>
              <a:pPr defTabSz="457200"/>
              <a:t>‹#›</a:t>
            </a:fld>
            <a:endParaRPr lang="en-US" dirty="0">
              <a:solidFill>
                <a:srgbClr val="FFFFFF"/>
              </a:solidFill>
            </a:endParaRPr>
          </a:p>
        </p:txBody>
      </p:sp>
    </p:spTree>
    <p:extLst>
      <p:ext uri="{BB962C8B-B14F-4D97-AF65-F5344CB8AC3E}">
        <p14:creationId xmlns:p14="http://schemas.microsoft.com/office/powerpoint/2010/main" val="15560153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ividing Slide">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a:xfrm>
            <a:off x="270002" y="2777982"/>
            <a:ext cx="8603999" cy="396325"/>
          </a:xfrm>
          <a:prstGeom prst="rect">
            <a:avLst/>
          </a:prstGeom>
        </p:spPr>
        <p:txBody>
          <a:bodyPr vert="horz" anchor="ctr" anchorCtr="0"/>
          <a:lstStyle>
            <a:lvl1pPr marL="0" indent="0">
              <a:buNone/>
              <a:defRPr b="0" i="0" cap="none">
                <a:solidFill>
                  <a:srgbClr val="341C65"/>
                </a:solidFill>
              </a:defRPr>
            </a:lvl1pPr>
          </a:lstStyle>
          <a:p>
            <a:pPr lvl="0"/>
            <a:r>
              <a:rPr lang="en-US" dirty="0" smtClean="0"/>
              <a:t>Dividing Slide</a:t>
            </a:r>
            <a:endParaRPr lang="en-US" dirty="0"/>
          </a:p>
        </p:txBody>
      </p:sp>
      <p:sp>
        <p:nvSpPr>
          <p:cNvPr id="4" name="Text Placeholder 6"/>
          <p:cNvSpPr>
            <a:spLocks noGrp="1"/>
          </p:cNvSpPr>
          <p:nvPr>
            <p:ph type="body" sz="quarter" idx="11" hasCustomPrompt="1"/>
          </p:nvPr>
        </p:nvSpPr>
        <p:spPr>
          <a:xfrm>
            <a:off x="270002" y="3287272"/>
            <a:ext cx="8603999" cy="351287"/>
          </a:xfrm>
          <a:prstGeom prst="rect">
            <a:avLst/>
          </a:prstGeom>
        </p:spPr>
        <p:txBody>
          <a:bodyPr vert="horz" tIns="0" bIns="0" anchor="t" anchorCtr="0"/>
          <a:lstStyle>
            <a:lvl1pPr marL="0" indent="0">
              <a:buNone/>
              <a:defRPr sz="1800" cap="none">
                <a:solidFill>
                  <a:srgbClr val="6D6E6D"/>
                </a:solidFill>
              </a:defRPr>
            </a:lvl1pPr>
          </a:lstStyle>
          <a:p>
            <a:pPr lvl="0"/>
            <a:r>
              <a:rPr lang="en-US" dirty="0" smtClean="0"/>
              <a:t>Enter the title of the chapter here</a:t>
            </a:r>
            <a:endParaRPr lang="en-US" dirty="0"/>
          </a:p>
        </p:txBody>
      </p:sp>
      <p:sp>
        <p:nvSpPr>
          <p:cNvPr id="6"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EE00CC31-F5FA-2B49-9537-CF85A76DB1FF}" type="datetime1">
              <a:rPr lang="en-GB" smtClean="0"/>
              <a:pPr defTabSz="457200"/>
              <a:t>20/05/2016</a:t>
            </a:fld>
            <a:endParaRPr lang="en-US" dirty="0"/>
          </a:p>
        </p:txBody>
      </p:sp>
      <p:sp>
        <p:nvSpPr>
          <p:cNvPr id="7"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solidFill>
                  <a:srgbClr val="FFFFFF"/>
                </a:solidFill>
              </a:rPr>
              <a:pPr defTabSz="457200"/>
              <a:t>‹#›</a:t>
            </a:fld>
            <a:endParaRPr lang="en-US" dirty="0">
              <a:solidFill>
                <a:srgbClr val="FFFFFF"/>
              </a:solidFill>
            </a:endParaRPr>
          </a:p>
        </p:txBody>
      </p:sp>
    </p:spTree>
    <p:extLst>
      <p:ext uri="{BB962C8B-B14F-4D97-AF65-F5344CB8AC3E}">
        <p14:creationId xmlns:p14="http://schemas.microsoft.com/office/powerpoint/2010/main" val="101629203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Onshore Wind">
    <p:spTree>
      <p:nvGrpSpPr>
        <p:cNvPr id="1" name=""/>
        <p:cNvGrpSpPr/>
        <p:nvPr/>
      </p:nvGrpSpPr>
      <p:grpSpPr>
        <a:xfrm>
          <a:off x="0" y="0"/>
          <a:ext cx="0" cy="0"/>
          <a:chOff x="0" y="0"/>
          <a:chExt cx="0" cy="0"/>
        </a:xfrm>
      </p:grpSpPr>
      <p:sp>
        <p:nvSpPr>
          <p:cNvPr id="16" name="Title 2"/>
          <p:cNvSpPr>
            <a:spLocks noGrp="1"/>
          </p:cNvSpPr>
          <p:nvPr>
            <p:ph type="title" hasCustomPrompt="1"/>
          </p:nvPr>
        </p:nvSpPr>
        <p:spPr>
          <a:xfrm>
            <a:off x="4860032" y="2405666"/>
            <a:ext cx="4032448" cy="460498"/>
          </a:xfrm>
          <a:prstGeom prst="rect">
            <a:avLst/>
          </a:prstGeom>
        </p:spPr>
        <p:txBody>
          <a:bodyPr vert="horz"/>
          <a:lstStyle>
            <a:lvl1pPr algn="l">
              <a:defRPr sz="2800" b="0"/>
            </a:lvl1pPr>
          </a:lstStyle>
          <a:p>
            <a:r>
              <a:rPr lang="en-GB" dirty="0" smtClean="0"/>
              <a:t>Onshore Wind</a:t>
            </a:r>
            <a:endParaRPr lang="en-US" dirty="0"/>
          </a:p>
        </p:txBody>
      </p:sp>
      <p:sp>
        <p:nvSpPr>
          <p:cNvPr id="17" name="Text Placeholder 21"/>
          <p:cNvSpPr>
            <a:spLocks noGrp="1"/>
          </p:cNvSpPr>
          <p:nvPr>
            <p:ph type="body" sz="quarter" idx="14" hasCustomPrompt="1"/>
          </p:nvPr>
        </p:nvSpPr>
        <p:spPr>
          <a:xfrm>
            <a:off x="4860032" y="3249520"/>
            <a:ext cx="2959781" cy="1835664"/>
          </a:xfrm>
          <a:prstGeom prst="rect">
            <a:avLst/>
          </a:prstGeom>
        </p:spPr>
        <p:txBody>
          <a:bodyPr vert="horz"/>
          <a:lstStyle>
            <a:lvl1pPr marL="0" indent="0">
              <a:buNone/>
              <a:defRPr sz="1600">
                <a:solidFill>
                  <a:srgbClr val="4B2582"/>
                </a:solidFill>
              </a:defRPr>
            </a:lvl1pPr>
          </a:lstStyle>
          <a:p>
            <a:pPr lvl="0"/>
            <a:r>
              <a:rPr lang="en-GB" dirty="0" smtClean="0"/>
              <a:t>Over 300 experts providing a one stop shop for full lifecycle onshore wind farm portfolios</a:t>
            </a:r>
            <a:endParaRPr lang="en-US" dirty="0"/>
          </a:p>
        </p:txBody>
      </p:sp>
      <p:pic>
        <p:nvPicPr>
          <p:cNvPr id="4" name="Picture 3" descr="01_onshorewin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512" y="1052736"/>
            <a:ext cx="4392488" cy="4392488"/>
          </a:xfrm>
          <a:prstGeom prst="rect">
            <a:avLst/>
          </a:prstGeom>
        </p:spPr>
      </p:pic>
      <p:sp>
        <p:nvSpPr>
          <p:cNvPr id="7"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9C87F898-A9AF-FD4C-B880-567B3233F608}" type="datetime1">
              <a:rPr lang="en-GB" smtClean="0"/>
              <a:pPr defTabSz="457200"/>
              <a:t>20/05/2016</a:t>
            </a:fld>
            <a:endParaRPr lang="en-US" dirty="0"/>
          </a:p>
        </p:txBody>
      </p:sp>
      <p:sp>
        <p:nvSpPr>
          <p:cNvPr id="8"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solidFill>
                  <a:srgbClr val="FFFFFF"/>
                </a:solidFill>
              </a:rPr>
              <a:pPr defTabSz="457200"/>
              <a:t>‹#›</a:t>
            </a:fld>
            <a:endParaRPr lang="en-US" dirty="0">
              <a:solidFill>
                <a:srgbClr val="FFFFFF"/>
              </a:solidFill>
            </a:endParaRPr>
          </a:p>
        </p:txBody>
      </p:sp>
    </p:spTree>
    <p:extLst>
      <p:ext uri="{BB962C8B-B14F-4D97-AF65-F5344CB8AC3E}">
        <p14:creationId xmlns:p14="http://schemas.microsoft.com/office/powerpoint/2010/main" val="36155968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Offshore Renewables">
    <p:spTree>
      <p:nvGrpSpPr>
        <p:cNvPr id="1" name=""/>
        <p:cNvGrpSpPr/>
        <p:nvPr/>
      </p:nvGrpSpPr>
      <p:grpSpPr>
        <a:xfrm>
          <a:off x="0" y="0"/>
          <a:ext cx="0" cy="0"/>
          <a:chOff x="0" y="0"/>
          <a:chExt cx="0" cy="0"/>
        </a:xfrm>
      </p:grpSpPr>
      <p:sp>
        <p:nvSpPr>
          <p:cNvPr id="12" name="Title 2"/>
          <p:cNvSpPr>
            <a:spLocks noGrp="1"/>
          </p:cNvSpPr>
          <p:nvPr>
            <p:ph type="title" hasCustomPrompt="1"/>
          </p:nvPr>
        </p:nvSpPr>
        <p:spPr>
          <a:xfrm>
            <a:off x="4860032" y="2392438"/>
            <a:ext cx="4032448" cy="460498"/>
          </a:xfrm>
          <a:prstGeom prst="rect">
            <a:avLst/>
          </a:prstGeom>
        </p:spPr>
        <p:txBody>
          <a:bodyPr vert="horz"/>
          <a:lstStyle>
            <a:lvl1pPr algn="l">
              <a:defRPr sz="2800" b="0"/>
            </a:lvl1pPr>
          </a:lstStyle>
          <a:p>
            <a:r>
              <a:rPr lang="en-GB" dirty="0" smtClean="0"/>
              <a:t>Offshore Renewables</a:t>
            </a:r>
            <a:endParaRPr lang="en-US" dirty="0"/>
          </a:p>
        </p:txBody>
      </p:sp>
      <p:sp>
        <p:nvSpPr>
          <p:cNvPr id="13" name="Text Placeholder 21"/>
          <p:cNvSpPr>
            <a:spLocks noGrp="1"/>
          </p:cNvSpPr>
          <p:nvPr>
            <p:ph type="body" sz="quarter" idx="14" hasCustomPrompt="1"/>
          </p:nvPr>
        </p:nvSpPr>
        <p:spPr>
          <a:xfrm>
            <a:off x="4860032" y="3249520"/>
            <a:ext cx="2959781" cy="1835664"/>
          </a:xfrm>
          <a:prstGeom prst="rect">
            <a:avLst/>
          </a:prstGeom>
        </p:spPr>
        <p:txBody>
          <a:bodyPr vert="horz"/>
          <a:lstStyle>
            <a:lvl1pPr marL="0" indent="0">
              <a:buNone/>
              <a:defRPr sz="1600">
                <a:solidFill>
                  <a:srgbClr val="4B2582"/>
                </a:solidFill>
              </a:defRPr>
            </a:lvl1pPr>
          </a:lstStyle>
          <a:p>
            <a:pPr lvl="0"/>
            <a:r>
              <a:rPr lang="en-GB" dirty="0" smtClean="0"/>
              <a:t>Over 300 experts providing a one stop shop for full lifecycle offshore project services</a:t>
            </a:r>
            <a:endParaRPr lang="en-US" dirty="0"/>
          </a:p>
        </p:txBody>
      </p:sp>
      <p:pic>
        <p:nvPicPr>
          <p:cNvPr id="2" name="Picture 1" descr="02_offshorerenewable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512" y="1052736"/>
            <a:ext cx="4392488" cy="4392488"/>
          </a:xfrm>
          <a:prstGeom prst="rect">
            <a:avLst/>
          </a:prstGeom>
        </p:spPr>
      </p:pic>
      <p:sp>
        <p:nvSpPr>
          <p:cNvPr id="5"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C7A515D4-D542-A944-A425-D72795215114}" type="datetime1">
              <a:rPr lang="en-GB" smtClean="0"/>
              <a:pPr defTabSz="457200"/>
              <a:t>20/05/2016</a:t>
            </a:fld>
            <a:endParaRPr lang="en-US" dirty="0"/>
          </a:p>
        </p:txBody>
      </p:sp>
      <p:sp>
        <p:nvSpPr>
          <p:cNvPr id="6"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solidFill>
                  <a:srgbClr val="FFFFFF"/>
                </a:solidFill>
              </a:rPr>
              <a:pPr defTabSz="457200"/>
              <a:t>‹#›</a:t>
            </a:fld>
            <a:endParaRPr lang="en-US" dirty="0">
              <a:solidFill>
                <a:srgbClr val="FFFFFF"/>
              </a:solidFill>
            </a:endParaRPr>
          </a:p>
        </p:txBody>
      </p:sp>
    </p:spTree>
    <p:extLst>
      <p:ext uri="{BB962C8B-B14F-4D97-AF65-F5344CB8AC3E}">
        <p14:creationId xmlns:p14="http://schemas.microsoft.com/office/powerpoint/2010/main" val="179328503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Solar">
    <p:spTree>
      <p:nvGrpSpPr>
        <p:cNvPr id="1" name=""/>
        <p:cNvGrpSpPr/>
        <p:nvPr/>
      </p:nvGrpSpPr>
      <p:grpSpPr>
        <a:xfrm>
          <a:off x="0" y="0"/>
          <a:ext cx="0" cy="0"/>
          <a:chOff x="0" y="0"/>
          <a:chExt cx="0" cy="0"/>
        </a:xfrm>
      </p:grpSpPr>
      <p:sp>
        <p:nvSpPr>
          <p:cNvPr id="12" name="Title 2"/>
          <p:cNvSpPr>
            <a:spLocks noGrp="1"/>
          </p:cNvSpPr>
          <p:nvPr>
            <p:ph type="title" hasCustomPrompt="1"/>
          </p:nvPr>
        </p:nvSpPr>
        <p:spPr>
          <a:xfrm>
            <a:off x="4932040" y="2405666"/>
            <a:ext cx="3384376" cy="460498"/>
          </a:xfrm>
          <a:prstGeom prst="rect">
            <a:avLst/>
          </a:prstGeom>
        </p:spPr>
        <p:txBody>
          <a:bodyPr vert="horz"/>
          <a:lstStyle>
            <a:lvl1pPr algn="l">
              <a:defRPr sz="2800" b="0"/>
            </a:lvl1pPr>
          </a:lstStyle>
          <a:p>
            <a:r>
              <a:rPr lang="en-GB" dirty="0" smtClean="0"/>
              <a:t>Solar</a:t>
            </a:r>
            <a:endParaRPr lang="en-US" dirty="0"/>
          </a:p>
        </p:txBody>
      </p:sp>
      <p:sp>
        <p:nvSpPr>
          <p:cNvPr id="13" name="Text Placeholder 21"/>
          <p:cNvSpPr>
            <a:spLocks noGrp="1"/>
          </p:cNvSpPr>
          <p:nvPr>
            <p:ph type="body" sz="quarter" idx="14" hasCustomPrompt="1"/>
          </p:nvPr>
        </p:nvSpPr>
        <p:spPr>
          <a:xfrm>
            <a:off x="4932040" y="3249520"/>
            <a:ext cx="3384376" cy="1115584"/>
          </a:xfrm>
          <a:prstGeom prst="rect">
            <a:avLst/>
          </a:prstGeom>
        </p:spPr>
        <p:txBody>
          <a:bodyPr vert="horz"/>
          <a:lstStyle>
            <a:lvl1pPr marL="0" indent="0">
              <a:buNone/>
              <a:defRPr sz="1600">
                <a:solidFill>
                  <a:srgbClr val="4B2582"/>
                </a:solidFill>
              </a:defRPr>
            </a:lvl1pPr>
          </a:lstStyle>
          <a:p>
            <a:pPr lvl="0"/>
            <a:r>
              <a:rPr lang="en-GB" dirty="0" smtClean="0"/>
              <a:t>Subheading</a:t>
            </a:r>
            <a:endParaRPr lang="en-US" dirty="0"/>
          </a:p>
        </p:txBody>
      </p:sp>
      <p:pic>
        <p:nvPicPr>
          <p:cNvPr id="2" name="Picture 1" descr="03_sola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512" y="1052736"/>
            <a:ext cx="4392488" cy="4392488"/>
          </a:xfrm>
          <a:prstGeom prst="rect">
            <a:avLst/>
          </a:prstGeom>
        </p:spPr>
      </p:pic>
      <p:sp>
        <p:nvSpPr>
          <p:cNvPr id="5"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9640DD5D-A229-CB47-B32B-02686B943612}" type="datetime1">
              <a:rPr lang="en-GB" smtClean="0"/>
              <a:pPr defTabSz="457200"/>
              <a:t>20/05/2016</a:t>
            </a:fld>
            <a:endParaRPr lang="en-US" dirty="0"/>
          </a:p>
        </p:txBody>
      </p:sp>
      <p:sp>
        <p:nvSpPr>
          <p:cNvPr id="6"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solidFill>
                  <a:srgbClr val="FFFFFF"/>
                </a:solidFill>
              </a:rPr>
              <a:pPr defTabSz="457200"/>
              <a:t>‹#›</a:t>
            </a:fld>
            <a:endParaRPr lang="en-US" dirty="0">
              <a:solidFill>
                <a:srgbClr val="FFFFFF"/>
              </a:solidFill>
            </a:endParaRPr>
          </a:p>
        </p:txBody>
      </p:sp>
    </p:spTree>
    <p:extLst>
      <p:ext uri="{BB962C8B-B14F-4D97-AF65-F5344CB8AC3E}">
        <p14:creationId xmlns:p14="http://schemas.microsoft.com/office/powerpoint/2010/main" val="383612547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Hydro">
    <p:spTree>
      <p:nvGrpSpPr>
        <p:cNvPr id="1" name=""/>
        <p:cNvGrpSpPr/>
        <p:nvPr/>
      </p:nvGrpSpPr>
      <p:grpSpPr>
        <a:xfrm>
          <a:off x="0" y="0"/>
          <a:ext cx="0" cy="0"/>
          <a:chOff x="0" y="0"/>
          <a:chExt cx="0" cy="0"/>
        </a:xfrm>
      </p:grpSpPr>
      <p:sp>
        <p:nvSpPr>
          <p:cNvPr id="5" name="Title 2"/>
          <p:cNvSpPr>
            <a:spLocks noGrp="1"/>
          </p:cNvSpPr>
          <p:nvPr>
            <p:ph type="title" hasCustomPrompt="1"/>
          </p:nvPr>
        </p:nvSpPr>
        <p:spPr>
          <a:xfrm>
            <a:off x="4932040" y="2405666"/>
            <a:ext cx="3384376" cy="460498"/>
          </a:xfrm>
          <a:prstGeom prst="rect">
            <a:avLst/>
          </a:prstGeom>
        </p:spPr>
        <p:txBody>
          <a:bodyPr vert="horz"/>
          <a:lstStyle>
            <a:lvl1pPr algn="l">
              <a:defRPr sz="2800" b="0"/>
            </a:lvl1pPr>
          </a:lstStyle>
          <a:p>
            <a:r>
              <a:rPr lang="en-GB" dirty="0" smtClean="0"/>
              <a:t>Hydro power</a:t>
            </a:r>
            <a:endParaRPr lang="en-US" dirty="0"/>
          </a:p>
        </p:txBody>
      </p:sp>
      <p:sp>
        <p:nvSpPr>
          <p:cNvPr id="6" name="Text Placeholder 21"/>
          <p:cNvSpPr>
            <a:spLocks noGrp="1"/>
          </p:cNvSpPr>
          <p:nvPr>
            <p:ph type="body" sz="quarter" idx="14" hasCustomPrompt="1"/>
          </p:nvPr>
        </p:nvSpPr>
        <p:spPr>
          <a:xfrm>
            <a:off x="4932040" y="3249520"/>
            <a:ext cx="3384376" cy="1115584"/>
          </a:xfrm>
          <a:prstGeom prst="rect">
            <a:avLst/>
          </a:prstGeom>
        </p:spPr>
        <p:txBody>
          <a:bodyPr vert="horz"/>
          <a:lstStyle>
            <a:lvl1pPr marL="0" indent="0">
              <a:buNone/>
              <a:defRPr sz="1600">
                <a:solidFill>
                  <a:srgbClr val="4B2582"/>
                </a:solidFill>
              </a:defRPr>
            </a:lvl1pPr>
          </a:lstStyle>
          <a:p>
            <a:pPr lvl="0"/>
            <a:r>
              <a:rPr lang="en-GB" dirty="0" smtClean="0"/>
              <a:t>Subheading</a:t>
            </a:r>
            <a:endParaRPr lang="en-US" dirty="0"/>
          </a:p>
        </p:txBody>
      </p:sp>
      <p:pic>
        <p:nvPicPr>
          <p:cNvPr id="2" name="Picture 1" descr="04_hydr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512" y="1052736"/>
            <a:ext cx="4392488" cy="4392488"/>
          </a:xfrm>
          <a:prstGeom prst="rect">
            <a:avLst/>
          </a:prstGeom>
        </p:spPr>
      </p:pic>
      <p:sp>
        <p:nvSpPr>
          <p:cNvPr id="7"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1657BEC0-CA03-FE46-BC9C-CF26BE702B87}" type="datetime1">
              <a:rPr lang="en-GB" smtClean="0"/>
              <a:pPr defTabSz="457200"/>
              <a:t>20/05/2016</a:t>
            </a:fld>
            <a:endParaRPr lang="en-US" dirty="0"/>
          </a:p>
        </p:txBody>
      </p:sp>
      <p:sp>
        <p:nvSpPr>
          <p:cNvPr id="8"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solidFill>
                  <a:srgbClr val="FFFFFF"/>
                </a:solidFill>
              </a:rPr>
              <a:pPr defTabSz="457200"/>
              <a:t>‹#›</a:t>
            </a:fld>
            <a:endParaRPr lang="en-US" dirty="0">
              <a:solidFill>
                <a:srgbClr val="FFFFFF"/>
              </a:solidFill>
            </a:endParaRPr>
          </a:p>
        </p:txBody>
      </p:sp>
    </p:spTree>
    <p:extLst>
      <p:ext uri="{BB962C8B-B14F-4D97-AF65-F5344CB8AC3E}">
        <p14:creationId xmlns:p14="http://schemas.microsoft.com/office/powerpoint/2010/main" val="180743558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Bioenergy">
    <p:spTree>
      <p:nvGrpSpPr>
        <p:cNvPr id="1" name=""/>
        <p:cNvGrpSpPr/>
        <p:nvPr/>
      </p:nvGrpSpPr>
      <p:grpSpPr>
        <a:xfrm>
          <a:off x="0" y="0"/>
          <a:ext cx="0" cy="0"/>
          <a:chOff x="0" y="0"/>
          <a:chExt cx="0" cy="0"/>
        </a:xfrm>
      </p:grpSpPr>
      <p:sp>
        <p:nvSpPr>
          <p:cNvPr id="5" name="Title 2"/>
          <p:cNvSpPr>
            <a:spLocks noGrp="1"/>
          </p:cNvSpPr>
          <p:nvPr>
            <p:ph type="title" hasCustomPrompt="1"/>
          </p:nvPr>
        </p:nvSpPr>
        <p:spPr>
          <a:xfrm>
            <a:off x="4932040" y="2405666"/>
            <a:ext cx="3384376" cy="460498"/>
          </a:xfrm>
          <a:prstGeom prst="rect">
            <a:avLst/>
          </a:prstGeom>
        </p:spPr>
        <p:txBody>
          <a:bodyPr vert="horz"/>
          <a:lstStyle>
            <a:lvl1pPr algn="l">
              <a:defRPr sz="2800" b="0"/>
            </a:lvl1pPr>
          </a:lstStyle>
          <a:p>
            <a:r>
              <a:rPr lang="en-GB" dirty="0" smtClean="0"/>
              <a:t>Renewable Heat</a:t>
            </a:r>
            <a:endParaRPr lang="en-US" dirty="0"/>
          </a:p>
        </p:txBody>
      </p:sp>
      <p:sp>
        <p:nvSpPr>
          <p:cNvPr id="6" name="Text Placeholder 21"/>
          <p:cNvSpPr>
            <a:spLocks noGrp="1"/>
          </p:cNvSpPr>
          <p:nvPr>
            <p:ph type="body" sz="quarter" idx="14" hasCustomPrompt="1"/>
          </p:nvPr>
        </p:nvSpPr>
        <p:spPr>
          <a:xfrm>
            <a:off x="4932040" y="3249520"/>
            <a:ext cx="3384376" cy="1115584"/>
          </a:xfrm>
          <a:prstGeom prst="rect">
            <a:avLst/>
          </a:prstGeom>
        </p:spPr>
        <p:txBody>
          <a:bodyPr vert="horz"/>
          <a:lstStyle>
            <a:lvl1pPr marL="0" indent="0">
              <a:buNone/>
              <a:defRPr sz="1600">
                <a:solidFill>
                  <a:srgbClr val="4B2582"/>
                </a:solidFill>
              </a:defRPr>
            </a:lvl1pPr>
          </a:lstStyle>
          <a:p>
            <a:pPr lvl="0"/>
            <a:r>
              <a:rPr lang="en-GB" dirty="0" smtClean="0"/>
              <a:t>Subheading</a:t>
            </a:r>
            <a:endParaRPr lang="en-US" dirty="0"/>
          </a:p>
        </p:txBody>
      </p:sp>
      <p:pic>
        <p:nvPicPr>
          <p:cNvPr id="3" name="Picture 2" descr="05_renewablehea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512" y="1052736"/>
            <a:ext cx="4392488" cy="4392488"/>
          </a:xfrm>
          <a:prstGeom prst="rect">
            <a:avLst/>
          </a:prstGeom>
        </p:spPr>
      </p:pic>
      <p:sp>
        <p:nvSpPr>
          <p:cNvPr id="7"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A7C5CAC4-2878-E940-A5CB-07B078452A8E}" type="datetime1">
              <a:rPr lang="en-GB" smtClean="0"/>
              <a:pPr defTabSz="457200"/>
              <a:t>20/05/2016</a:t>
            </a:fld>
            <a:endParaRPr lang="en-US" dirty="0"/>
          </a:p>
        </p:txBody>
      </p:sp>
      <p:sp>
        <p:nvSpPr>
          <p:cNvPr id="8"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solidFill>
                  <a:srgbClr val="FFFFFF"/>
                </a:solidFill>
              </a:rPr>
              <a:pPr defTabSz="457200"/>
              <a:t>‹#›</a:t>
            </a:fld>
            <a:endParaRPr lang="en-US" dirty="0">
              <a:solidFill>
                <a:srgbClr val="FFFFFF"/>
              </a:solidFill>
            </a:endParaRPr>
          </a:p>
        </p:txBody>
      </p:sp>
    </p:spTree>
    <p:extLst>
      <p:ext uri="{BB962C8B-B14F-4D97-AF65-F5344CB8AC3E}">
        <p14:creationId xmlns:p14="http://schemas.microsoft.com/office/powerpoint/2010/main" val="115719476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Grid &amp; Infrastructure">
    <p:spTree>
      <p:nvGrpSpPr>
        <p:cNvPr id="1" name=""/>
        <p:cNvGrpSpPr/>
        <p:nvPr/>
      </p:nvGrpSpPr>
      <p:grpSpPr>
        <a:xfrm>
          <a:off x="0" y="0"/>
          <a:ext cx="0" cy="0"/>
          <a:chOff x="0" y="0"/>
          <a:chExt cx="0" cy="0"/>
        </a:xfrm>
      </p:grpSpPr>
      <p:sp>
        <p:nvSpPr>
          <p:cNvPr id="5" name="Title 2"/>
          <p:cNvSpPr>
            <a:spLocks noGrp="1"/>
          </p:cNvSpPr>
          <p:nvPr>
            <p:ph type="title" hasCustomPrompt="1"/>
          </p:nvPr>
        </p:nvSpPr>
        <p:spPr>
          <a:xfrm>
            <a:off x="4932040" y="2405666"/>
            <a:ext cx="3384376" cy="460498"/>
          </a:xfrm>
          <a:prstGeom prst="rect">
            <a:avLst/>
          </a:prstGeom>
        </p:spPr>
        <p:txBody>
          <a:bodyPr vert="horz"/>
          <a:lstStyle>
            <a:lvl1pPr algn="l">
              <a:defRPr sz="2800" b="0"/>
            </a:lvl1pPr>
          </a:lstStyle>
          <a:p>
            <a:r>
              <a:rPr lang="en-GB" dirty="0" smtClean="0"/>
              <a:t>Grid &amp; Infrastructure</a:t>
            </a:r>
            <a:endParaRPr lang="en-US" dirty="0"/>
          </a:p>
        </p:txBody>
      </p:sp>
      <p:sp>
        <p:nvSpPr>
          <p:cNvPr id="6" name="Text Placeholder 21"/>
          <p:cNvSpPr>
            <a:spLocks noGrp="1"/>
          </p:cNvSpPr>
          <p:nvPr>
            <p:ph type="body" sz="quarter" idx="14" hasCustomPrompt="1"/>
          </p:nvPr>
        </p:nvSpPr>
        <p:spPr>
          <a:xfrm>
            <a:off x="4932040" y="3249520"/>
            <a:ext cx="3384376" cy="1115584"/>
          </a:xfrm>
          <a:prstGeom prst="rect">
            <a:avLst/>
          </a:prstGeom>
        </p:spPr>
        <p:txBody>
          <a:bodyPr vert="horz"/>
          <a:lstStyle>
            <a:lvl1pPr marL="0" indent="0">
              <a:buNone/>
              <a:defRPr sz="1600">
                <a:solidFill>
                  <a:srgbClr val="4B2582"/>
                </a:solidFill>
              </a:defRPr>
            </a:lvl1pPr>
          </a:lstStyle>
          <a:p>
            <a:pPr lvl="0"/>
            <a:r>
              <a:rPr lang="en-GB" dirty="0" smtClean="0"/>
              <a:t>Subheading</a:t>
            </a:r>
            <a:endParaRPr lang="en-US" dirty="0"/>
          </a:p>
        </p:txBody>
      </p:sp>
      <p:pic>
        <p:nvPicPr>
          <p:cNvPr id="3" name="Picture 2" descr="06_grid&amp;infrastructur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512" y="1052736"/>
            <a:ext cx="4392488" cy="4392488"/>
          </a:xfrm>
          <a:prstGeom prst="rect">
            <a:avLst/>
          </a:prstGeom>
        </p:spPr>
      </p:pic>
      <p:sp>
        <p:nvSpPr>
          <p:cNvPr id="7"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20B45E33-C459-CB48-A9A0-856347B9DC02}" type="datetime1">
              <a:rPr lang="en-GB" smtClean="0"/>
              <a:pPr defTabSz="457200"/>
              <a:t>20/05/2016</a:t>
            </a:fld>
            <a:endParaRPr lang="en-US" dirty="0"/>
          </a:p>
        </p:txBody>
      </p:sp>
      <p:sp>
        <p:nvSpPr>
          <p:cNvPr id="8"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solidFill>
                  <a:srgbClr val="FFFFFF"/>
                </a:solidFill>
              </a:rPr>
              <a:pPr defTabSz="457200"/>
              <a:t>‹#›</a:t>
            </a:fld>
            <a:endParaRPr lang="en-US" dirty="0">
              <a:solidFill>
                <a:srgbClr val="FFFFFF"/>
              </a:solidFill>
            </a:endParaRPr>
          </a:p>
        </p:txBody>
      </p:sp>
    </p:spTree>
    <p:extLst>
      <p:ext uri="{BB962C8B-B14F-4D97-AF65-F5344CB8AC3E}">
        <p14:creationId xmlns:p14="http://schemas.microsoft.com/office/powerpoint/2010/main" val="341376176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easibility">
    <p:spTree>
      <p:nvGrpSpPr>
        <p:cNvPr id="1" name=""/>
        <p:cNvGrpSpPr/>
        <p:nvPr/>
      </p:nvGrpSpPr>
      <p:grpSpPr>
        <a:xfrm>
          <a:off x="0" y="0"/>
          <a:ext cx="0" cy="0"/>
          <a:chOff x="0" y="0"/>
          <a:chExt cx="0" cy="0"/>
        </a:xfrm>
      </p:grpSpPr>
      <p:pic>
        <p:nvPicPr>
          <p:cNvPr id="2" name="Picture 1" descr="01_feasibility.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2604" y="1603435"/>
            <a:ext cx="635000" cy="635000"/>
          </a:xfrm>
          <a:prstGeom prst="rect">
            <a:avLst/>
          </a:prstGeom>
        </p:spPr>
      </p:pic>
      <p:sp>
        <p:nvSpPr>
          <p:cNvPr id="14" name="Title 2"/>
          <p:cNvSpPr>
            <a:spLocks noGrp="1"/>
          </p:cNvSpPr>
          <p:nvPr>
            <p:ph type="title" hasCustomPrompt="1"/>
          </p:nvPr>
        </p:nvSpPr>
        <p:spPr>
          <a:xfrm>
            <a:off x="912476" y="2405666"/>
            <a:ext cx="6873918" cy="460498"/>
          </a:xfrm>
          <a:prstGeom prst="rect">
            <a:avLst/>
          </a:prstGeom>
        </p:spPr>
        <p:txBody>
          <a:bodyPr vert="horz"/>
          <a:lstStyle>
            <a:lvl1pPr algn="l">
              <a:defRPr sz="2800" b="1"/>
            </a:lvl1pPr>
          </a:lstStyle>
          <a:p>
            <a:r>
              <a:rPr lang="en-GB" dirty="0" smtClean="0"/>
              <a:t>Feasibility</a:t>
            </a:r>
            <a:endParaRPr lang="en-US" dirty="0"/>
          </a:p>
        </p:txBody>
      </p:sp>
      <p:sp>
        <p:nvSpPr>
          <p:cNvPr id="15" name="Text Placeholder 21"/>
          <p:cNvSpPr>
            <a:spLocks noGrp="1"/>
          </p:cNvSpPr>
          <p:nvPr>
            <p:ph type="body" sz="quarter" idx="14" hasCustomPrompt="1"/>
          </p:nvPr>
        </p:nvSpPr>
        <p:spPr>
          <a:xfrm>
            <a:off x="906016" y="3249520"/>
            <a:ext cx="6913797" cy="828097"/>
          </a:xfrm>
          <a:prstGeom prst="rect">
            <a:avLst/>
          </a:prstGeom>
        </p:spPr>
        <p:txBody>
          <a:bodyPr vert="horz"/>
          <a:lstStyle>
            <a:lvl1pPr marL="0" indent="0">
              <a:buNone/>
              <a:defRPr sz="1800">
                <a:solidFill>
                  <a:srgbClr val="4B2582"/>
                </a:solidFill>
              </a:defRPr>
            </a:lvl1pPr>
          </a:lstStyle>
          <a:p>
            <a:pPr lvl="0"/>
            <a:r>
              <a:rPr lang="en-GB" dirty="0" smtClean="0"/>
              <a:t>Subheading</a:t>
            </a:r>
            <a:endParaRPr lang="en-US" dirty="0"/>
          </a:p>
        </p:txBody>
      </p:sp>
      <p:sp>
        <p:nvSpPr>
          <p:cNvPr id="5"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D46FDA84-298A-1D4C-BFAC-D37A86B9E59D}" type="datetime1">
              <a:rPr lang="en-GB" smtClean="0"/>
              <a:pPr defTabSz="457200"/>
              <a:t>20/05/2016</a:t>
            </a:fld>
            <a:endParaRPr lang="en-US" dirty="0"/>
          </a:p>
        </p:txBody>
      </p:sp>
      <p:sp>
        <p:nvSpPr>
          <p:cNvPr id="6"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solidFill>
                  <a:srgbClr val="FFFFFF"/>
                </a:solidFill>
              </a:rPr>
              <a:pPr defTabSz="457200"/>
              <a:t>‹#›</a:t>
            </a:fld>
            <a:endParaRPr lang="en-US" dirty="0">
              <a:solidFill>
                <a:srgbClr val="FFFFFF"/>
              </a:solidFill>
            </a:endParaRPr>
          </a:p>
        </p:txBody>
      </p:sp>
    </p:spTree>
    <p:extLst>
      <p:ext uri="{BB962C8B-B14F-4D97-AF65-F5344CB8AC3E}">
        <p14:creationId xmlns:p14="http://schemas.microsoft.com/office/powerpoint/2010/main" val="3125152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ment">
    <p:spTree>
      <p:nvGrpSpPr>
        <p:cNvPr id="1" name=""/>
        <p:cNvGrpSpPr/>
        <p:nvPr/>
      </p:nvGrpSpPr>
      <p:grpSpPr>
        <a:xfrm>
          <a:off x="0" y="0"/>
          <a:ext cx="0" cy="0"/>
          <a:chOff x="0" y="0"/>
          <a:chExt cx="0" cy="0"/>
        </a:xfrm>
      </p:grpSpPr>
      <p:pic>
        <p:nvPicPr>
          <p:cNvPr id="2" name="Picture 1" descr="02_development&amp;pre-con.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2604" y="1603435"/>
            <a:ext cx="635000" cy="635000"/>
          </a:xfrm>
          <a:prstGeom prst="rect">
            <a:avLst/>
          </a:prstGeom>
        </p:spPr>
      </p:pic>
      <p:sp>
        <p:nvSpPr>
          <p:cNvPr id="14" name="Title 2"/>
          <p:cNvSpPr>
            <a:spLocks noGrp="1"/>
          </p:cNvSpPr>
          <p:nvPr>
            <p:ph type="title" hasCustomPrompt="1"/>
          </p:nvPr>
        </p:nvSpPr>
        <p:spPr>
          <a:xfrm>
            <a:off x="912476" y="2405666"/>
            <a:ext cx="6873918" cy="460498"/>
          </a:xfrm>
          <a:prstGeom prst="rect">
            <a:avLst/>
          </a:prstGeom>
        </p:spPr>
        <p:txBody>
          <a:bodyPr vert="horz"/>
          <a:lstStyle>
            <a:lvl1pPr algn="l">
              <a:defRPr sz="2800" b="1"/>
            </a:lvl1pPr>
          </a:lstStyle>
          <a:p>
            <a:r>
              <a:rPr lang="en-GB" dirty="0" smtClean="0"/>
              <a:t>Development</a:t>
            </a:r>
            <a:endParaRPr lang="en-US" dirty="0"/>
          </a:p>
        </p:txBody>
      </p:sp>
      <p:sp>
        <p:nvSpPr>
          <p:cNvPr id="15" name="Text Placeholder 21"/>
          <p:cNvSpPr>
            <a:spLocks noGrp="1"/>
          </p:cNvSpPr>
          <p:nvPr>
            <p:ph type="body" sz="quarter" idx="14" hasCustomPrompt="1"/>
          </p:nvPr>
        </p:nvSpPr>
        <p:spPr>
          <a:xfrm>
            <a:off x="906016" y="3249520"/>
            <a:ext cx="6913797" cy="828097"/>
          </a:xfrm>
          <a:prstGeom prst="rect">
            <a:avLst/>
          </a:prstGeom>
        </p:spPr>
        <p:txBody>
          <a:bodyPr vert="horz"/>
          <a:lstStyle>
            <a:lvl1pPr marL="0" indent="0">
              <a:buNone/>
              <a:defRPr sz="1800">
                <a:solidFill>
                  <a:srgbClr val="4B2582"/>
                </a:solidFill>
              </a:defRPr>
            </a:lvl1pPr>
          </a:lstStyle>
          <a:p>
            <a:pPr lvl="0"/>
            <a:r>
              <a:rPr lang="en-GB" dirty="0" smtClean="0"/>
              <a:t>Subheading</a:t>
            </a:r>
            <a:endParaRPr lang="en-US" dirty="0"/>
          </a:p>
        </p:txBody>
      </p:sp>
      <p:sp>
        <p:nvSpPr>
          <p:cNvPr id="5"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EA7E553E-E820-034C-A1AB-663F020E0D21}" type="datetime1">
              <a:rPr lang="en-GB" smtClean="0"/>
              <a:pPr defTabSz="457200"/>
              <a:t>20/05/2016</a:t>
            </a:fld>
            <a:endParaRPr lang="en-US" dirty="0"/>
          </a:p>
        </p:txBody>
      </p:sp>
      <p:sp>
        <p:nvSpPr>
          <p:cNvPr id="6"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solidFill>
                  <a:srgbClr val="FFFFFF"/>
                </a:solidFill>
              </a:rPr>
              <a:pPr defTabSz="457200"/>
              <a:t>‹#›</a:t>
            </a:fld>
            <a:endParaRPr lang="en-US" dirty="0">
              <a:solidFill>
                <a:srgbClr val="FFFFFF"/>
              </a:solidFill>
            </a:endParaRPr>
          </a:p>
        </p:txBody>
      </p:sp>
    </p:spTree>
    <p:extLst>
      <p:ext uri="{BB962C8B-B14F-4D97-AF65-F5344CB8AC3E}">
        <p14:creationId xmlns:p14="http://schemas.microsoft.com/office/powerpoint/2010/main" val="4135127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44308E2C-6D86-4E3E-84D7-FA20F9A77A53}" type="datetimeFigureOut">
              <a:rPr lang="en-GB" smtClean="0"/>
              <a:t>20/05/2016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C2CC178-1117-4C04-9A9B-096075E6FDCC}" type="slidenum">
              <a:rPr lang="en-GB" smtClean="0"/>
              <a:t>‹#›</a:t>
            </a:fld>
            <a:endParaRPr lang="en-GB"/>
          </a:p>
        </p:txBody>
      </p:sp>
    </p:spTree>
    <p:extLst>
      <p:ext uri="{BB962C8B-B14F-4D97-AF65-F5344CB8AC3E}">
        <p14:creationId xmlns:p14="http://schemas.microsoft.com/office/powerpoint/2010/main" val="278454461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re-Construction">
    <p:spTree>
      <p:nvGrpSpPr>
        <p:cNvPr id="1" name=""/>
        <p:cNvGrpSpPr/>
        <p:nvPr/>
      </p:nvGrpSpPr>
      <p:grpSpPr>
        <a:xfrm>
          <a:off x="0" y="0"/>
          <a:ext cx="0" cy="0"/>
          <a:chOff x="0" y="0"/>
          <a:chExt cx="0" cy="0"/>
        </a:xfrm>
      </p:grpSpPr>
      <p:pic>
        <p:nvPicPr>
          <p:cNvPr id="12" name="Picture 11" descr="02_development&amp;pre-con.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2604" y="1603435"/>
            <a:ext cx="635000" cy="635000"/>
          </a:xfrm>
          <a:prstGeom prst="rect">
            <a:avLst/>
          </a:prstGeom>
        </p:spPr>
      </p:pic>
      <p:sp>
        <p:nvSpPr>
          <p:cNvPr id="14" name="Title 2"/>
          <p:cNvSpPr>
            <a:spLocks noGrp="1"/>
          </p:cNvSpPr>
          <p:nvPr>
            <p:ph type="title" hasCustomPrompt="1"/>
          </p:nvPr>
        </p:nvSpPr>
        <p:spPr>
          <a:xfrm>
            <a:off x="912476" y="2405666"/>
            <a:ext cx="6873918" cy="460498"/>
          </a:xfrm>
          <a:prstGeom prst="rect">
            <a:avLst/>
          </a:prstGeom>
        </p:spPr>
        <p:txBody>
          <a:bodyPr vert="horz"/>
          <a:lstStyle>
            <a:lvl1pPr algn="l">
              <a:defRPr sz="2800" b="1"/>
            </a:lvl1pPr>
          </a:lstStyle>
          <a:p>
            <a:r>
              <a:rPr lang="en-GB" dirty="0" smtClean="0"/>
              <a:t>Pre-Construction</a:t>
            </a:r>
            <a:endParaRPr lang="en-US" dirty="0"/>
          </a:p>
        </p:txBody>
      </p:sp>
      <p:sp>
        <p:nvSpPr>
          <p:cNvPr id="15" name="Text Placeholder 21"/>
          <p:cNvSpPr>
            <a:spLocks noGrp="1"/>
          </p:cNvSpPr>
          <p:nvPr>
            <p:ph type="body" sz="quarter" idx="14" hasCustomPrompt="1"/>
          </p:nvPr>
        </p:nvSpPr>
        <p:spPr>
          <a:xfrm>
            <a:off x="906016" y="3249520"/>
            <a:ext cx="6913797" cy="828097"/>
          </a:xfrm>
          <a:prstGeom prst="rect">
            <a:avLst/>
          </a:prstGeom>
        </p:spPr>
        <p:txBody>
          <a:bodyPr vert="horz"/>
          <a:lstStyle>
            <a:lvl1pPr marL="0" indent="0">
              <a:buNone/>
              <a:defRPr sz="1800">
                <a:solidFill>
                  <a:srgbClr val="4B2582"/>
                </a:solidFill>
              </a:defRPr>
            </a:lvl1pPr>
          </a:lstStyle>
          <a:p>
            <a:pPr lvl="0"/>
            <a:r>
              <a:rPr lang="en-GB" dirty="0" smtClean="0"/>
              <a:t>Subheading</a:t>
            </a:r>
            <a:endParaRPr lang="en-US" dirty="0"/>
          </a:p>
        </p:txBody>
      </p:sp>
      <p:sp>
        <p:nvSpPr>
          <p:cNvPr id="5"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97254583-B0B5-714C-B8FC-187AA822E498}" type="datetime1">
              <a:rPr lang="en-GB" smtClean="0"/>
              <a:pPr defTabSz="457200"/>
              <a:t>20/05/2016</a:t>
            </a:fld>
            <a:endParaRPr lang="en-US" dirty="0"/>
          </a:p>
        </p:txBody>
      </p:sp>
      <p:sp>
        <p:nvSpPr>
          <p:cNvPr id="6"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solidFill>
                  <a:srgbClr val="FFFFFF"/>
                </a:solidFill>
              </a:rPr>
              <a:pPr defTabSz="457200"/>
              <a:t>‹#›</a:t>
            </a:fld>
            <a:endParaRPr lang="en-US" dirty="0">
              <a:solidFill>
                <a:srgbClr val="FFFFFF"/>
              </a:solidFill>
            </a:endParaRPr>
          </a:p>
        </p:txBody>
      </p:sp>
    </p:spTree>
    <p:extLst>
      <p:ext uri="{BB962C8B-B14F-4D97-AF65-F5344CB8AC3E}">
        <p14:creationId xmlns:p14="http://schemas.microsoft.com/office/powerpoint/2010/main" val="372249645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struction">
    <p:spTree>
      <p:nvGrpSpPr>
        <p:cNvPr id="1" name=""/>
        <p:cNvGrpSpPr/>
        <p:nvPr/>
      </p:nvGrpSpPr>
      <p:grpSpPr>
        <a:xfrm>
          <a:off x="0" y="0"/>
          <a:ext cx="0" cy="0"/>
          <a:chOff x="0" y="0"/>
          <a:chExt cx="0" cy="0"/>
        </a:xfrm>
      </p:grpSpPr>
      <p:pic>
        <p:nvPicPr>
          <p:cNvPr id="3" name="Picture 2" descr="03_construction.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2604" y="1603435"/>
            <a:ext cx="635000" cy="635000"/>
          </a:xfrm>
          <a:prstGeom prst="rect">
            <a:avLst/>
          </a:prstGeom>
        </p:spPr>
      </p:pic>
      <p:sp>
        <p:nvSpPr>
          <p:cNvPr id="15" name="Title 2"/>
          <p:cNvSpPr>
            <a:spLocks noGrp="1"/>
          </p:cNvSpPr>
          <p:nvPr>
            <p:ph type="title" hasCustomPrompt="1"/>
          </p:nvPr>
        </p:nvSpPr>
        <p:spPr>
          <a:xfrm>
            <a:off x="912476" y="2405666"/>
            <a:ext cx="6873918" cy="460498"/>
          </a:xfrm>
          <a:prstGeom prst="rect">
            <a:avLst/>
          </a:prstGeom>
        </p:spPr>
        <p:txBody>
          <a:bodyPr vert="horz"/>
          <a:lstStyle>
            <a:lvl1pPr algn="l">
              <a:defRPr sz="2800" b="1"/>
            </a:lvl1pPr>
          </a:lstStyle>
          <a:p>
            <a:r>
              <a:rPr lang="en-GB" dirty="0" smtClean="0"/>
              <a:t>Construction</a:t>
            </a:r>
            <a:endParaRPr lang="en-US" dirty="0"/>
          </a:p>
        </p:txBody>
      </p:sp>
      <p:sp>
        <p:nvSpPr>
          <p:cNvPr id="16" name="Text Placeholder 21"/>
          <p:cNvSpPr>
            <a:spLocks noGrp="1"/>
          </p:cNvSpPr>
          <p:nvPr>
            <p:ph type="body" sz="quarter" idx="14" hasCustomPrompt="1"/>
          </p:nvPr>
        </p:nvSpPr>
        <p:spPr>
          <a:xfrm>
            <a:off x="906016" y="3249520"/>
            <a:ext cx="6913797" cy="828097"/>
          </a:xfrm>
          <a:prstGeom prst="rect">
            <a:avLst/>
          </a:prstGeom>
        </p:spPr>
        <p:txBody>
          <a:bodyPr vert="horz"/>
          <a:lstStyle>
            <a:lvl1pPr marL="0" indent="0">
              <a:buNone/>
              <a:defRPr sz="1800">
                <a:solidFill>
                  <a:srgbClr val="4B2582"/>
                </a:solidFill>
              </a:defRPr>
            </a:lvl1pPr>
          </a:lstStyle>
          <a:p>
            <a:pPr lvl="0"/>
            <a:r>
              <a:rPr lang="en-GB" dirty="0" smtClean="0"/>
              <a:t>Subheading</a:t>
            </a:r>
            <a:endParaRPr lang="en-US" dirty="0"/>
          </a:p>
        </p:txBody>
      </p:sp>
      <p:sp>
        <p:nvSpPr>
          <p:cNvPr id="5"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E77CAB47-5BCB-264D-ABE6-B43D74B7A950}" type="datetime1">
              <a:rPr lang="en-GB" smtClean="0"/>
              <a:pPr defTabSz="457200"/>
              <a:t>20/05/2016</a:t>
            </a:fld>
            <a:endParaRPr lang="en-US" dirty="0"/>
          </a:p>
        </p:txBody>
      </p:sp>
      <p:sp>
        <p:nvSpPr>
          <p:cNvPr id="6"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solidFill>
                  <a:srgbClr val="FFFFFF"/>
                </a:solidFill>
              </a:rPr>
              <a:pPr defTabSz="457200"/>
              <a:t>‹#›</a:t>
            </a:fld>
            <a:endParaRPr lang="en-US" dirty="0">
              <a:solidFill>
                <a:srgbClr val="FFFFFF"/>
              </a:solidFill>
            </a:endParaRPr>
          </a:p>
        </p:txBody>
      </p:sp>
    </p:spTree>
    <p:extLst>
      <p:ext uri="{BB962C8B-B14F-4D97-AF65-F5344CB8AC3E}">
        <p14:creationId xmlns:p14="http://schemas.microsoft.com/office/powerpoint/2010/main" val="71716995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Operations">
    <p:spTree>
      <p:nvGrpSpPr>
        <p:cNvPr id="1" name=""/>
        <p:cNvGrpSpPr/>
        <p:nvPr/>
      </p:nvGrpSpPr>
      <p:grpSpPr>
        <a:xfrm>
          <a:off x="0" y="0"/>
          <a:ext cx="0" cy="0"/>
          <a:chOff x="0" y="0"/>
          <a:chExt cx="0" cy="0"/>
        </a:xfrm>
      </p:grpSpPr>
      <p:pic>
        <p:nvPicPr>
          <p:cNvPr id="3" name="Picture 2" descr="04_post-con&amp;operation.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2604" y="1603435"/>
            <a:ext cx="635000" cy="635000"/>
          </a:xfrm>
          <a:prstGeom prst="rect">
            <a:avLst/>
          </a:prstGeom>
        </p:spPr>
      </p:pic>
      <p:sp>
        <p:nvSpPr>
          <p:cNvPr id="14" name="Title 2"/>
          <p:cNvSpPr>
            <a:spLocks noGrp="1"/>
          </p:cNvSpPr>
          <p:nvPr>
            <p:ph type="title" hasCustomPrompt="1"/>
          </p:nvPr>
        </p:nvSpPr>
        <p:spPr>
          <a:xfrm>
            <a:off x="912476" y="2405666"/>
            <a:ext cx="6873918" cy="460498"/>
          </a:xfrm>
          <a:prstGeom prst="rect">
            <a:avLst/>
          </a:prstGeom>
        </p:spPr>
        <p:txBody>
          <a:bodyPr vert="horz"/>
          <a:lstStyle>
            <a:lvl1pPr algn="l">
              <a:defRPr sz="2800" b="1"/>
            </a:lvl1pPr>
          </a:lstStyle>
          <a:p>
            <a:r>
              <a:rPr lang="en-GB" dirty="0" smtClean="0"/>
              <a:t>Operations</a:t>
            </a:r>
            <a:endParaRPr lang="en-US" dirty="0"/>
          </a:p>
        </p:txBody>
      </p:sp>
      <p:sp>
        <p:nvSpPr>
          <p:cNvPr id="15" name="Text Placeholder 21"/>
          <p:cNvSpPr>
            <a:spLocks noGrp="1"/>
          </p:cNvSpPr>
          <p:nvPr>
            <p:ph type="body" sz="quarter" idx="14" hasCustomPrompt="1"/>
          </p:nvPr>
        </p:nvSpPr>
        <p:spPr>
          <a:xfrm>
            <a:off x="906016" y="3249520"/>
            <a:ext cx="6913797" cy="828097"/>
          </a:xfrm>
          <a:prstGeom prst="rect">
            <a:avLst/>
          </a:prstGeom>
        </p:spPr>
        <p:txBody>
          <a:bodyPr vert="horz"/>
          <a:lstStyle>
            <a:lvl1pPr marL="0" indent="0">
              <a:buNone/>
              <a:defRPr sz="1800">
                <a:solidFill>
                  <a:srgbClr val="4B2582"/>
                </a:solidFill>
              </a:defRPr>
            </a:lvl1pPr>
          </a:lstStyle>
          <a:p>
            <a:pPr lvl="0"/>
            <a:r>
              <a:rPr lang="en-GB" dirty="0" smtClean="0"/>
              <a:t>Subheading</a:t>
            </a:r>
            <a:endParaRPr lang="en-US" dirty="0"/>
          </a:p>
        </p:txBody>
      </p:sp>
      <p:sp>
        <p:nvSpPr>
          <p:cNvPr id="5"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DB6BDD66-2CF3-0D40-9626-EE5540126C24}" type="datetime1">
              <a:rPr lang="en-GB" smtClean="0"/>
              <a:pPr defTabSz="457200"/>
              <a:t>20/05/2016</a:t>
            </a:fld>
            <a:endParaRPr lang="en-US" dirty="0"/>
          </a:p>
        </p:txBody>
      </p:sp>
      <p:sp>
        <p:nvSpPr>
          <p:cNvPr id="6"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solidFill>
                  <a:srgbClr val="FFFFFF"/>
                </a:solidFill>
              </a:rPr>
              <a:pPr defTabSz="457200"/>
              <a:t>‹#›</a:t>
            </a:fld>
            <a:endParaRPr lang="en-US" dirty="0">
              <a:solidFill>
                <a:srgbClr val="FFFFFF"/>
              </a:solidFill>
            </a:endParaRPr>
          </a:p>
        </p:txBody>
      </p:sp>
    </p:spTree>
    <p:extLst>
      <p:ext uri="{BB962C8B-B14F-4D97-AF65-F5344CB8AC3E}">
        <p14:creationId xmlns:p14="http://schemas.microsoft.com/office/powerpoint/2010/main" val="274959724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struction &amp; Geotechnical Title Slide">
    <p:spTree>
      <p:nvGrpSpPr>
        <p:cNvPr id="1" name=""/>
        <p:cNvGrpSpPr/>
        <p:nvPr/>
      </p:nvGrpSpPr>
      <p:grpSpPr>
        <a:xfrm>
          <a:off x="0" y="0"/>
          <a:ext cx="0" cy="0"/>
          <a:chOff x="0" y="0"/>
          <a:chExt cx="0" cy="0"/>
        </a:xfrm>
      </p:grpSpPr>
      <p:pic>
        <p:nvPicPr>
          <p:cNvPr id="3" name="Picture 2" descr="05_re-powering.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2604" y="1603435"/>
            <a:ext cx="635000" cy="635000"/>
          </a:xfrm>
          <a:prstGeom prst="rect">
            <a:avLst/>
          </a:prstGeom>
        </p:spPr>
      </p:pic>
      <p:sp>
        <p:nvSpPr>
          <p:cNvPr id="14" name="Title 2"/>
          <p:cNvSpPr>
            <a:spLocks noGrp="1"/>
          </p:cNvSpPr>
          <p:nvPr>
            <p:ph type="title" hasCustomPrompt="1"/>
          </p:nvPr>
        </p:nvSpPr>
        <p:spPr>
          <a:xfrm>
            <a:off x="912476" y="2405666"/>
            <a:ext cx="6873918" cy="460498"/>
          </a:xfrm>
          <a:prstGeom prst="rect">
            <a:avLst/>
          </a:prstGeom>
        </p:spPr>
        <p:txBody>
          <a:bodyPr vert="horz"/>
          <a:lstStyle>
            <a:lvl1pPr algn="l">
              <a:defRPr sz="2800" b="1"/>
            </a:lvl1pPr>
          </a:lstStyle>
          <a:p>
            <a:r>
              <a:rPr lang="en-GB" dirty="0" smtClean="0"/>
              <a:t>Re-Powering</a:t>
            </a:r>
            <a:endParaRPr lang="en-US" dirty="0"/>
          </a:p>
        </p:txBody>
      </p:sp>
      <p:sp>
        <p:nvSpPr>
          <p:cNvPr id="15" name="Text Placeholder 21"/>
          <p:cNvSpPr>
            <a:spLocks noGrp="1"/>
          </p:cNvSpPr>
          <p:nvPr>
            <p:ph type="body" sz="quarter" idx="14" hasCustomPrompt="1"/>
          </p:nvPr>
        </p:nvSpPr>
        <p:spPr>
          <a:xfrm>
            <a:off x="906016" y="3249520"/>
            <a:ext cx="6913797" cy="828097"/>
          </a:xfrm>
          <a:prstGeom prst="rect">
            <a:avLst/>
          </a:prstGeom>
        </p:spPr>
        <p:txBody>
          <a:bodyPr vert="horz"/>
          <a:lstStyle>
            <a:lvl1pPr marL="0" indent="0">
              <a:buNone/>
              <a:defRPr sz="1800">
                <a:solidFill>
                  <a:srgbClr val="4B2582"/>
                </a:solidFill>
              </a:defRPr>
            </a:lvl1pPr>
          </a:lstStyle>
          <a:p>
            <a:pPr lvl="0"/>
            <a:r>
              <a:rPr lang="en-GB" dirty="0" smtClean="0"/>
              <a:t>Subheading</a:t>
            </a:r>
            <a:endParaRPr lang="en-US" dirty="0"/>
          </a:p>
        </p:txBody>
      </p:sp>
      <p:sp>
        <p:nvSpPr>
          <p:cNvPr id="5"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ACDC7F7E-2AC6-AE4F-9DD2-1F67598C7180}" type="datetime1">
              <a:rPr lang="en-GB" smtClean="0"/>
              <a:pPr defTabSz="457200"/>
              <a:t>20/05/2016</a:t>
            </a:fld>
            <a:endParaRPr lang="en-US" dirty="0"/>
          </a:p>
        </p:txBody>
      </p:sp>
      <p:sp>
        <p:nvSpPr>
          <p:cNvPr id="6"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solidFill>
                  <a:srgbClr val="FFFFFF"/>
                </a:solidFill>
              </a:rPr>
              <a:pPr defTabSz="457200"/>
              <a:t>‹#›</a:t>
            </a:fld>
            <a:endParaRPr lang="en-US" dirty="0">
              <a:solidFill>
                <a:srgbClr val="FFFFFF"/>
              </a:solidFill>
            </a:endParaRPr>
          </a:p>
        </p:txBody>
      </p:sp>
    </p:spTree>
    <p:extLst>
      <p:ext uri="{BB962C8B-B14F-4D97-AF65-F5344CB8AC3E}">
        <p14:creationId xmlns:p14="http://schemas.microsoft.com/office/powerpoint/2010/main" val="2204719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308E2C-6D86-4E3E-84D7-FA20F9A77A53}" type="datetimeFigureOut">
              <a:rPr lang="en-GB" smtClean="0"/>
              <a:t>20/05/2016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CC2CC178-1117-4C04-9A9B-096075E6FDCC}" type="slidenum">
              <a:rPr lang="en-GB" smtClean="0"/>
              <a:t>‹#›</a:t>
            </a:fld>
            <a:endParaRPr lang="en-GB"/>
          </a:p>
        </p:txBody>
      </p:sp>
    </p:spTree>
    <p:extLst>
      <p:ext uri="{BB962C8B-B14F-4D97-AF65-F5344CB8AC3E}">
        <p14:creationId xmlns:p14="http://schemas.microsoft.com/office/powerpoint/2010/main" val="235229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308E2C-6D86-4E3E-84D7-FA20F9A77A53}" type="datetimeFigureOut">
              <a:rPr lang="en-GB" smtClean="0"/>
              <a:t>20/05/2016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C2CC178-1117-4C04-9A9B-096075E6FDCC}" type="slidenum">
              <a:rPr lang="en-GB" smtClean="0"/>
              <a:t>‹#›</a:t>
            </a:fld>
            <a:endParaRPr lang="en-GB"/>
          </a:p>
        </p:txBody>
      </p:sp>
    </p:spTree>
    <p:extLst>
      <p:ext uri="{BB962C8B-B14F-4D97-AF65-F5344CB8AC3E}">
        <p14:creationId xmlns:p14="http://schemas.microsoft.com/office/powerpoint/2010/main" val="4286164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308E2C-6D86-4E3E-84D7-FA20F9A77A53}" type="datetimeFigureOut">
              <a:rPr lang="en-GB" smtClean="0"/>
              <a:t>20/05/2016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C2CC178-1117-4C04-9A9B-096075E6FDCC}" type="slidenum">
              <a:rPr lang="en-GB" smtClean="0"/>
              <a:t>‹#›</a:t>
            </a:fld>
            <a:endParaRPr lang="en-GB"/>
          </a:p>
        </p:txBody>
      </p:sp>
    </p:spTree>
    <p:extLst>
      <p:ext uri="{BB962C8B-B14F-4D97-AF65-F5344CB8AC3E}">
        <p14:creationId xmlns:p14="http://schemas.microsoft.com/office/powerpoint/2010/main" val="205536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image" Target="../media/image12.png"/><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image" Target="../media/image11.png"/><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image" Target="../media/image10.emf"/><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theme" Target="../theme/theme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308E2C-6D86-4E3E-84D7-FA20F9A77A53}" type="datetimeFigureOut">
              <a:rPr lang="en-GB" smtClean="0"/>
              <a:t>20/05/2016</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2CC178-1117-4C04-9A9B-096075E6FDCC}" type="slidenum">
              <a:rPr lang="en-GB" smtClean="0"/>
              <a:t>‹#›</a:t>
            </a:fld>
            <a:endParaRPr lang="en-GB"/>
          </a:p>
        </p:txBody>
      </p:sp>
    </p:spTree>
    <p:extLst>
      <p:ext uri="{BB962C8B-B14F-4D97-AF65-F5344CB8AC3E}">
        <p14:creationId xmlns:p14="http://schemas.microsoft.com/office/powerpoint/2010/main" val="25842313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2E42BC-CC31-4CA8-BD49-D7D2765FE1FB}" type="datetimeFigureOut">
              <a:rPr lang="en-GB" smtClean="0">
                <a:solidFill>
                  <a:prstClr val="black">
                    <a:tint val="75000"/>
                  </a:prstClr>
                </a:solidFill>
              </a:rPr>
              <a:pPr/>
              <a:t>20/05/2016</a:t>
            </a:fld>
            <a:endParaRPr lang="en-GB">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8505F-AAA9-4962-B6C4-A5BC5A34AA1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0600472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1" name="Rectangle 3"/>
          <p:cNvSpPr>
            <a:spLocks noGrp="1" noChangeArrowheads="1"/>
          </p:cNvSpPr>
          <p:nvPr>
            <p:ph type="body" idx="1"/>
          </p:nvPr>
        </p:nvSpPr>
        <p:spPr bwMode="auto">
          <a:xfrm>
            <a:off x="285750" y="1134476"/>
            <a:ext cx="8078788" cy="4613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129" name="Rectangle 9"/>
          <p:cNvSpPr>
            <a:spLocks noChangeArrowheads="1"/>
          </p:cNvSpPr>
          <p:nvPr/>
        </p:nvSpPr>
        <p:spPr bwMode="auto">
          <a:xfrm>
            <a:off x="1" y="393173"/>
            <a:ext cx="7416799" cy="404813"/>
          </a:xfrm>
          <a:prstGeom prst="rect">
            <a:avLst/>
          </a:prstGeom>
          <a:solidFill>
            <a:srgbClr val="F37421"/>
          </a:solidFill>
          <a:ln w="9525">
            <a:noFill/>
            <a:miter lim="800000"/>
            <a:headEnd/>
            <a:tailEnd/>
          </a:ln>
          <a:effectLst/>
        </p:spPr>
        <p:txBody>
          <a:bodyPr anchor="ctr"/>
          <a:lstStyle/>
          <a:p>
            <a:pPr fontAlgn="base">
              <a:spcBef>
                <a:spcPct val="0"/>
              </a:spcBef>
              <a:spcAft>
                <a:spcPct val="0"/>
              </a:spcAft>
              <a:defRPr/>
            </a:pPr>
            <a:endParaRPr lang="en-US" sz="1400">
              <a:solidFill>
                <a:srgbClr val="FFFFFF"/>
              </a:solidFill>
            </a:endParaRPr>
          </a:p>
        </p:txBody>
      </p:sp>
      <p:sp>
        <p:nvSpPr>
          <p:cNvPr id="2053" name="Rectangle 2"/>
          <p:cNvSpPr>
            <a:spLocks noGrp="1" noChangeArrowheads="1"/>
          </p:cNvSpPr>
          <p:nvPr>
            <p:ph type="title"/>
          </p:nvPr>
        </p:nvSpPr>
        <p:spPr bwMode="auto">
          <a:xfrm>
            <a:off x="285750" y="429626"/>
            <a:ext cx="5527675" cy="3238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pic>
        <p:nvPicPr>
          <p:cNvPr id="1566722" name="Picture 2" descr="Z:\Logos\RES logo folder\RES_logo_transparent.png"/>
          <p:cNvPicPr>
            <a:picLocks noChangeAspect="1" noChangeArrowheads="1"/>
          </p:cNvPicPr>
          <p:nvPr userDrawn="1"/>
        </p:nvPicPr>
        <p:blipFill>
          <a:blip r:embed="rId13" cstate="screen"/>
          <a:srcRect/>
          <a:stretch>
            <a:fillRect/>
          </a:stretch>
        </p:blipFill>
        <p:spPr bwMode="auto">
          <a:xfrm>
            <a:off x="7940518" y="384207"/>
            <a:ext cx="687821" cy="336127"/>
          </a:xfrm>
          <a:prstGeom prst="rect">
            <a:avLst/>
          </a:prstGeom>
          <a:noFill/>
        </p:spPr>
      </p:pic>
      <p:sp>
        <p:nvSpPr>
          <p:cNvPr id="11" name="Rectangle 9"/>
          <p:cNvSpPr>
            <a:spLocks noChangeArrowheads="1"/>
          </p:cNvSpPr>
          <p:nvPr userDrawn="1"/>
        </p:nvSpPr>
        <p:spPr bwMode="auto">
          <a:xfrm rot="16200000" flipV="1">
            <a:off x="-3010127" y="3740373"/>
            <a:ext cx="6127753" cy="107506"/>
          </a:xfrm>
          <a:prstGeom prst="rect">
            <a:avLst/>
          </a:prstGeom>
          <a:solidFill>
            <a:srgbClr val="F37421"/>
          </a:solidFill>
          <a:ln w="9525">
            <a:noFill/>
            <a:miter lim="800000"/>
            <a:headEnd/>
            <a:tailEnd/>
          </a:ln>
          <a:effectLst/>
        </p:spPr>
        <p:txBody>
          <a:bodyPr anchor="ctr"/>
          <a:lstStyle/>
          <a:p>
            <a:pPr fontAlgn="base">
              <a:spcBef>
                <a:spcPct val="0"/>
              </a:spcBef>
              <a:spcAft>
                <a:spcPct val="0"/>
              </a:spcAft>
              <a:defRPr/>
            </a:pPr>
            <a:endParaRPr lang="en-US" sz="1400">
              <a:solidFill>
                <a:srgbClr val="FFFFFF"/>
              </a:solidFill>
            </a:endParaRPr>
          </a:p>
        </p:txBody>
      </p:sp>
      <p:sp>
        <p:nvSpPr>
          <p:cNvPr id="7" name="Date Placeholder 3"/>
          <p:cNvSpPr>
            <a:spLocks noGrp="1"/>
          </p:cNvSpPr>
          <p:nvPr>
            <p:ph type="dt" sz="half" idx="2"/>
          </p:nvPr>
        </p:nvSpPr>
        <p:spPr>
          <a:xfrm>
            <a:off x="457200" y="6356350"/>
            <a:ext cx="2133600" cy="365125"/>
          </a:xfrm>
          <a:prstGeom prst="rect">
            <a:avLst/>
          </a:prstGeom>
        </p:spPr>
        <p:txBody>
          <a:bodyPr/>
          <a:lstStyle>
            <a:lvl1pPr>
              <a:defRPr>
                <a:solidFill>
                  <a:schemeClr val="bg2">
                    <a:lumMod val="60000"/>
                    <a:lumOff val="40000"/>
                  </a:schemeClr>
                </a:solidFill>
              </a:defRPr>
            </a:lvl1pPr>
          </a:lstStyle>
          <a:p>
            <a:pPr fontAlgn="base">
              <a:spcBef>
                <a:spcPct val="0"/>
              </a:spcBef>
              <a:spcAft>
                <a:spcPct val="0"/>
              </a:spcAft>
            </a:pPr>
            <a:endParaRPr lang="en-GB">
              <a:solidFill>
                <a:srgbClr val="969696">
                  <a:lumMod val="60000"/>
                  <a:lumOff val="40000"/>
                </a:srgbClr>
              </a:solidFill>
              <a:latin typeface="Arial" charset="0"/>
            </a:endParaRPr>
          </a:p>
        </p:txBody>
      </p:sp>
      <p:sp>
        <p:nvSpPr>
          <p:cNvPr id="8" name="Footer Placeholder 4"/>
          <p:cNvSpPr>
            <a:spLocks noGrp="1"/>
          </p:cNvSpPr>
          <p:nvPr>
            <p:ph type="ftr" sz="quarter" idx="3"/>
          </p:nvPr>
        </p:nvSpPr>
        <p:spPr>
          <a:xfrm>
            <a:off x="3124200" y="6356350"/>
            <a:ext cx="2895600" cy="365125"/>
          </a:xfrm>
          <a:prstGeom prst="rect">
            <a:avLst/>
          </a:prstGeom>
        </p:spPr>
        <p:txBody>
          <a:bodyPr/>
          <a:lstStyle>
            <a:lvl1pPr>
              <a:defRPr>
                <a:solidFill>
                  <a:schemeClr val="bg2">
                    <a:lumMod val="60000"/>
                    <a:lumOff val="40000"/>
                  </a:schemeClr>
                </a:solidFill>
              </a:defRPr>
            </a:lvl1pPr>
          </a:lstStyle>
          <a:p>
            <a:pPr fontAlgn="base">
              <a:spcBef>
                <a:spcPct val="0"/>
              </a:spcBef>
              <a:spcAft>
                <a:spcPct val="0"/>
              </a:spcAft>
            </a:pPr>
            <a:endParaRPr lang="en-GB">
              <a:solidFill>
                <a:srgbClr val="969696">
                  <a:lumMod val="60000"/>
                  <a:lumOff val="40000"/>
                </a:srgbClr>
              </a:solidFill>
              <a:latin typeface="Arial" charset="0"/>
            </a:endParaRPr>
          </a:p>
        </p:txBody>
      </p:sp>
      <p:sp>
        <p:nvSpPr>
          <p:cNvPr id="9" name="Slide Number Placeholder 5"/>
          <p:cNvSpPr>
            <a:spLocks noGrp="1"/>
          </p:cNvSpPr>
          <p:nvPr>
            <p:ph type="sldNum" sz="quarter" idx="4"/>
          </p:nvPr>
        </p:nvSpPr>
        <p:spPr>
          <a:xfrm>
            <a:off x="6845808" y="6356350"/>
            <a:ext cx="2133600" cy="365125"/>
          </a:xfrm>
          <a:prstGeom prst="rect">
            <a:avLst/>
          </a:prstGeom>
        </p:spPr>
        <p:txBody>
          <a:bodyPr/>
          <a:lstStyle>
            <a:lvl1pPr algn="r">
              <a:defRPr>
                <a:solidFill>
                  <a:schemeClr val="bg2">
                    <a:lumMod val="60000"/>
                    <a:lumOff val="40000"/>
                  </a:schemeClr>
                </a:solidFill>
              </a:defRPr>
            </a:lvl1pPr>
          </a:lstStyle>
          <a:p>
            <a:pPr fontAlgn="base">
              <a:spcBef>
                <a:spcPct val="0"/>
              </a:spcBef>
              <a:spcAft>
                <a:spcPct val="0"/>
              </a:spcAft>
            </a:pPr>
            <a:fld id="{115EFD02-6CCC-46C7-B9FA-587A28970004}" type="slidenum">
              <a:rPr lang="en-GB" smtClean="0">
                <a:solidFill>
                  <a:srgbClr val="969696">
                    <a:lumMod val="60000"/>
                    <a:lumOff val="40000"/>
                  </a:srgbClr>
                </a:solidFill>
                <a:latin typeface="Arial" charset="0"/>
              </a:rPr>
              <a:pPr fontAlgn="base">
                <a:spcBef>
                  <a:spcPct val="0"/>
                </a:spcBef>
                <a:spcAft>
                  <a:spcPct val="0"/>
                </a:spcAft>
              </a:pPr>
              <a:t>‹#›</a:t>
            </a:fld>
            <a:endParaRPr lang="en-GB">
              <a:solidFill>
                <a:srgbClr val="969696">
                  <a:lumMod val="60000"/>
                  <a:lumOff val="40000"/>
                </a:srgbClr>
              </a:solidFill>
              <a:latin typeface="Arial" charset="0"/>
            </a:endParaRPr>
          </a:p>
        </p:txBody>
      </p:sp>
    </p:spTree>
    <p:extLst>
      <p:ext uri="{BB962C8B-B14F-4D97-AF65-F5344CB8AC3E}">
        <p14:creationId xmlns:p14="http://schemas.microsoft.com/office/powerpoint/2010/main" val="40466067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timing>
    <p:tnLst>
      <p:par>
        <p:cTn id="1" dur="indefinite" restart="never" nodeType="tmRoot"/>
      </p:par>
    </p:tnLst>
  </p:timing>
  <p:hf sldNum="0" hdr="0" ftr="0" dt="0"/>
  <p:txStyles>
    <p:titleStyle>
      <a:lvl1pPr algn="l" rtl="0" eaLnBrk="0" fontAlgn="base" hangingPunct="0">
        <a:spcBef>
          <a:spcPct val="0"/>
        </a:spcBef>
        <a:spcAft>
          <a:spcPct val="0"/>
        </a:spcAft>
        <a:defRPr sz="2000">
          <a:solidFill>
            <a:schemeClr val="bg1"/>
          </a:solidFill>
          <a:latin typeface="+mj-lt"/>
          <a:ea typeface="+mj-ea"/>
          <a:cs typeface="+mj-cs"/>
        </a:defRPr>
      </a:lvl1pPr>
      <a:lvl2pPr algn="l" rtl="0" eaLnBrk="0" fontAlgn="base" hangingPunct="0">
        <a:spcBef>
          <a:spcPct val="0"/>
        </a:spcBef>
        <a:spcAft>
          <a:spcPct val="0"/>
        </a:spcAft>
        <a:defRPr sz="1400">
          <a:solidFill>
            <a:schemeClr val="bg1"/>
          </a:solidFill>
          <a:latin typeface="Trebuchet MS" pitchFamily="34" charset="0"/>
        </a:defRPr>
      </a:lvl2pPr>
      <a:lvl3pPr algn="l" rtl="0" eaLnBrk="0" fontAlgn="base" hangingPunct="0">
        <a:spcBef>
          <a:spcPct val="0"/>
        </a:spcBef>
        <a:spcAft>
          <a:spcPct val="0"/>
        </a:spcAft>
        <a:defRPr sz="1400">
          <a:solidFill>
            <a:schemeClr val="bg1"/>
          </a:solidFill>
          <a:latin typeface="Trebuchet MS" pitchFamily="34" charset="0"/>
        </a:defRPr>
      </a:lvl3pPr>
      <a:lvl4pPr algn="l" rtl="0" eaLnBrk="0" fontAlgn="base" hangingPunct="0">
        <a:spcBef>
          <a:spcPct val="0"/>
        </a:spcBef>
        <a:spcAft>
          <a:spcPct val="0"/>
        </a:spcAft>
        <a:defRPr sz="1400">
          <a:solidFill>
            <a:schemeClr val="bg1"/>
          </a:solidFill>
          <a:latin typeface="Trebuchet MS" pitchFamily="34" charset="0"/>
        </a:defRPr>
      </a:lvl4pPr>
      <a:lvl5pPr algn="l" rtl="0" eaLnBrk="0" fontAlgn="base" hangingPunct="0">
        <a:spcBef>
          <a:spcPct val="0"/>
        </a:spcBef>
        <a:spcAft>
          <a:spcPct val="0"/>
        </a:spcAft>
        <a:defRPr sz="1400">
          <a:solidFill>
            <a:schemeClr val="bg1"/>
          </a:solidFill>
          <a:latin typeface="Trebuchet MS" pitchFamily="34" charset="0"/>
        </a:defRPr>
      </a:lvl5pPr>
      <a:lvl6pPr marL="457200" algn="l" rtl="0" fontAlgn="base">
        <a:spcBef>
          <a:spcPct val="0"/>
        </a:spcBef>
        <a:spcAft>
          <a:spcPct val="0"/>
        </a:spcAft>
        <a:defRPr sz="1400">
          <a:solidFill>
            <a:schemeClr val="bg1"/>
          </a:solidFill>
          <a:latin typeface="Trebuchet MS" pitchFamily="34" charset="0"/>
        </a:defRPr>
      </a:lvl6pPr>
      <a:lvl7pPr marL="914400" algn="l" rtl="0" fontAlgn="base">
        <a:spcBef>
          <a:spcPct val="0"/>
        </a:spcBef>
        <a:spcAft>
          <a:spcPct val="0"/>
        </a:spcAft>
        <a:defRPr sz="1400">
          <a:solidFill>
            <a:schemeClr val="bg1"/>
          </a:solidFill>
          <a:latin typeface="Trebuchet MS" pitchFamily="34" charset="0"/>
        </a:defRPr>
      </a:lvl7pPr>
      <a:lvl8pPr marL="1371600" algn="l" rtl="0" fontAlgn="base">
        <a:spcBef>
          <a:spcPct val="0"/>
        </a:spcBef>
        <a:spcAft>
          <a:spcPct val="0"/>
        </a:spcAft>
        <a:defRPr sz="1400">
          <a:solidFill>
            <a:schemeClr val="bg1"/>
          </a:solidFill>
          <a:latin typeface="Trebuchet MS" pitchFamily="34" charset="0"/>
        </a:defRPr>
      </a:lvl8pPr>
      <a:lvl9pPr marL="1828800" algn="l" rtl="0" fontAlgn="base">
        <a:spcBef>
          <a:spcPct val="0"/>
        </a:spcBef>
        <a:spcAft>
          <a:spcPct val="0"/>
        </a:spcAft>
        <a:defRPr sz="1400">
          <a:solidFill>
            <a:schemeClr val="bg1"/>
          </a:solidFill>
          <a:latin typeface="Trebuchet MS" pitchFamily="34" charset="0"/>
        </a:defRPr>
      </a:lvl9pPr>
    </p:titleStyle>
    <p:bodyStyle>
      <a:lvl1pPr marL="273050" indent="-273050" algn="l" rtl="0" eaLnBrk="0" fontAlgn="base" hangingPunct="0">
        <a:spcBef>
          <a:spcPct val="20000"/>
        </a:spcBef>
        <a:spcAft>
          <a:spcPct val="0"/>
        </a:spcAft>
        <a:buChar char="•"/>
        <a:defRPr>
          <a:solidFill>
            <a:schemeClr val="tx1"/>
          </a:solidFill>
          <a:latin typeface="+mn-lt"/>
          <a:ea typeface="+mn-ea"/>
          <a:cs typeface="+mn-cs"/>
        </a:defRPr>
      </a:lvl1pPr>
      <a:lvl2pPr marL="752475" indent="-285750" algn="l" rtl="0" eaLnBrk="0" fontAlgn="base" hangingPunct="0">
        <a:spcBef>
          <a:spcPct val="20000"/>
        </a:spcBef>
        <a:spcAft>
          <a:spcPct val="0"/>
        </a:spcAft>
        <a:buFont typeface="Arial" charset="0"/>
        <a:buChar char="–"/>
        <a:defRPr sz="1600">
          <a:solidFill>
            <a:schemeClr val="tx1"/>
          </a:solidFill>
          <a:latin typeface="+mn-lt"/>
        </a:defRPr>
      </a:lvl2pPr>
      <a:lvl3pPr marL="1160463" indent="-228600" algn="l" rtl="0" eaLnBrk="0" fontAlgn="base" hangingPunct="0">
        <a:spcBef>
          <a:spcPct val="20000"/>
        </a:spcBef>
        <a:spcAft>
          <a:spcPct val="0"/>
        </a:spcAft>
        <a:buFont typeface="Arial" charset="0"/>
        <a:buChar char="–"/>
        <a:defRPr sz="1400">
          <a:solidFill>
            <a:schemeClr val="tx1"/>
          </a:solidFill>
          <a:latin typeface="+mn-lt"/>
        </a:defRPr>
      </a:lvl3pPr>
      <a:lvl4pPr marL="1568450" indent="-228600" algn="l" rtl="0" eaLnBrk="0" fontAlgn="base" hangingPunct="0">
        <a:spcBef>
          <a:spcPct val="20000"/>
        </a:spcBef>
        <a:spcAft>
          <a:spcPct val="0"/>
        </a:spcAft>
        <a:buFont typeface="Arial" charset="0"/>
        <a:buChar char="–"/>
        <a:defRPr sz="1200">
          <a:solidFill>
            <a:schemeClr val="tx1"/>
          </a:solidFill>
          <a:latin typeface="+mn-lt"/>
        </a:defRPr>
      </a:lvl4pPr>
      <a:lvl5pPr marL="1979613" indent="-231775" algn="l" rtl="0" eaLnBrk="0" fontAlgn="base" hangingPunct="0">
        <a:spcBef>
          <a:spcPct val="20000"/>
        </a:spcBef>
        <a:spcAft>
          <a:spcPct val="0"/>
        </a:spcAft>
        <a:buFont typeface="Arial" charset="0"/>
        <a:buChar char="–"/>
        <a:defRPr sz="1200">
          <a:solidFill>
            <a:schemeClr val="tx1"/>
          </a:solidFill>
          <a:latin typeface="+mn-lt"/>
        </a:defRPr>
      </a:lvl5pPr>
      <a:lvl6pPr marL="2436813" indent="-231775" algn="l" rtl="0" fontAlgn="base">
        <a:spcBef>
          <a:spcPct val="20000"/>
        </a:spcBef>
        <a:spcAft>
          <a:spcPct val="0"/>
        </a:spcAft>
        <a:buFont typeface="Arial" pitchFamily="34" charset="0"/>
        <a:buChar char="–"/>
        <a:defRPr sz="1200">
          <a:solidFill>
            <a:schemeClr val="tx1"/>
          </a:solidFill>
          <a:latin typeface="+mn-lt"/>
        </a:defRPr>
      </a:lvl6pPr>
      <a:lvl7pPr marL="2894013" indent="-231775" algn="l" rtl="0" fontAlgn="base">
        <a:spcBef>
          <a:spcPct val="20000"/>
        </a:spcBef>
        <a:spcAft>
          <a:spcPct val="0"/>
        </a:spcAft>
        <a:buFont typeface="Arial" pitchFamily="34" charset="0"/>
        <a:buChar char="–"/>
        <a:defRPr sz="1200">
          <a:solidFill>
            <a:schemeClr val="tx1"/>
          </a:solidFill>
          <a:latin typeface="+mn-lt"/>
        </a:defRPr>
      </a:lvl7pPr>
      <a:lvl8pPr marL="3351213" indent="-231775" algn="l" rtl="0" fontAlgn="base">
        <a:spcBef>
          <a:spcPct val="20000"/>
        </a:spcBef>
        <a:spcAft>
          <a:spcPct val="0"/>
        </a:spcAft>
        <a:buFont typeface="Arial" pitchFamily="34" charset="0"/>
        <a:buChar char="–"/>
        <a:defRPr sz="1200">
          <a:solidFill>
            <a:schemeClr val="tx1"/>
          </a:solidFill>
          <a:latin typeface="+mn-lt"/>
        </a:defRPr>
      </a:lvl8pPr>
      <a:lvl9pPr marL="3808413" indent="-231775" algn="l" rtl="0" fontAlgn="base">
        <a:spcBef>
          <a:spcPct val="20000"/>
        </a:spcBef>
        <a:spcAft>
          <a:spcPct val="0"/>
        </a:spcAft>
        <a:buFont typeface="Arial" pitchFamily="34" charset="0"/>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a:off x="-10795" y="6174184"/>
            <a:ext cx="9201086" cy="1431280"/>
          </a:xfrm>
          <a:prstGeom prst="rect">
            <a:avLst/>
          </a:prstGeom>
        </p:spPr>
      </p:pic>
      <p:sp>
        <p:nvSpPr>
          <p:cNvPr id="2" name="Date Placeholder 3"/>
          <p:cNvSpPr>
            <a:spLocks noGrp="1"/>
          </p:cNvSpPr>
          <p:nvPr>
            <p:ph type="dt" sz="half" idx="2"/>
          </p:nvPr>
        </p:nvSpPr>
        <p:spPr>
          <a:xfrm>
            <a:off x="7848932" y="6309320"/>
            <a:ext cx="971540" cy="250539"/>
          </a:xfrm>
          <a:prstGeom prst="rect">
            <a:avLst/>
          </a:prstGeom>
        </p:spPr>
        <p:txBody>
          <a:bodyPr/>
          <a:lstStyle>
            <a:lvl1pPr algn="r">
              <a:defRPr sz="900">
                <a:solidFill>
                  <a:srgbClr val="FFFFFF"/>
                </a:solidFill>
              </a:defRPr>
            </a:lvl1pPr>
          </a:lstStyle>
          <a:p>
            <a:pPr defTabSz="457200"/>
            <a:fld id="{70AF1520-B9E9-664D-A853-28EBD40D6C89}" type="datetime1">
              <a:rPr lang="en-GB" smtClean="0"/>
              <a:pPr defTabSz="457200"/>
              <a:t>20/05/2016</a:t>
            </a:fld>
            <a:endParaRPr lang="en-US" dirty="0"/>
          </a:p>
        </p:txBody>
      </p:sp>
      <p:sp>
        <p:nvSpPr>
          <p:cNvPr id="3"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solidFill>
                  <a:srgbClr val="FFFFFF"/>
                </a:solidFill>
              </a:rPr>
              <a:pPr defTabSz="457200"/>
              <a:t>‹#›</a:t>
            </a:fld>
            <a:endParaRPr lang="en-US" dirty="0">
              <a:solidFill>
                <a:srgbClr val="FFFFFF"/>
              </a:solidFill>
            </a:endParaRPr>
          </a:p>
        </p:txBody>
      </p:sp>
      <p:pic>
        <p:nvPicPr>
          <p:cNvPr id="6" name="Picture 5" descr="Arrow.png"/>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a:off x="179512" y="6652102"/>
            <a:ext cx="96761" cy="72008"/>
          </a:xfrm>
          <a:prstGeom prst="rect">
            <a:avLst/>
          </a:prstGeom>
        </p:spPr>
      </p:pic>
      <p:pic>
        <p:nvPicPr>
          <p:cNvPr id="7" name="Picture 6" descr="Natural Power logo.png"/>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a:off x="7596336" y="116632"/>
            <a:ext cx="1368182" cy="492565"/>
          </a:xfrm>
          <a:prstGeom prst="rect">
            <a:avLst/>
          </a:prstGeom>
        </p:spPr>
      </p:pic>
      <p:cxnSp>
        <p:nvCxnSpPr>
          <p:cNvPr id="8" name="Straight Connector 7"/>
          <p:cNvCxnSpPr/>
          <p:nvPr userDrawn="1"/>
        </p:nvCxnSpPr>
        <p:spPr>
          <a:xfrm flipH="1">
            <a:off x="179512" y="419097"/>
            <a:ext cx="7272808" cy="0"/>
          </a:xfrm>
          <a:prstGeom prst="line">
            <a:avLst/>
          </a:prstGeom>
          <a:ln w="15875">
            <a:gradFill flip="none" rotWithShape="1">
              <a:gsLst>
                <a:gs pos="0">
                  <a:srgbClr val="4B2582"/>
                </a:gs>
                <a:gs pos="100000">
                  <a:srgbClr val="118062"/>
                </a:gs>
              </a:gsLst>
              <a:lin ang="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52298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 id="2147483712" r:id="rId28"/>
    <p:sldLayoutId id="2147483713" r:id="rId29"/>
    <p:sldLayoutId id="2147483714" r:id="rId30"/>
  </p:sldLayoutIdLst>
  <p:hf hdr="0" ft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5.xml"/></Relationships>
</file>

<file path=ppt/slides/_rels/slide1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hyperlink" Target="http://www.pcwg.org/" TargetMode="External"/><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p:cNvSpPr txBox="1">
            <a:spLocks noChangeArrowheads="1"/>
          </p:cNvSpPr>
          <p:nvPr/>
        </p:nvSpPr>
        <p:spPr bwMode="auto">
          <a:xfrm>
            <a:off x="0" y="2090774"/>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endParaRPr lang="en-GB" altLang="en-US" sz="3200" b="1" dirty="0" smtClean="0">
              <a:solidFill>
                <a:srgbClr val="00B0F0"/>
              </a:solidFill>
            </a:endParaRPr>
          </a:p>
          <a:p>
            <a:pPr algn="ctr"/>
            <a:r>
              <a:rPr lang="en-GB" altLang="en-US" sz="3200" b="1" dirty="0" smtClean="0">
                <a:solidFill>
                  <a:srgbClr val="00B0F0"/>
                </a:solidFill>
              </a:rPr>
              <a:t>PCWG-Share-X Update</a:t>
            </a:r>
            <a:endParaRPr lang="en-GB" altLang="en-US" sz="3200" b="1" dirty="0" smtClean="0">
              <a:solidFill>
                <a:srgbClr val="00B0F0"/>
              </a:solidFill>
            </a:endParaRPr>
          </a:p>
          <a:p>
            <a:pPr algn="ctr"/>
            <a:r>
              <a:rPr lang="en-GB" altLang="en-US" sz="3200" b="1" dirty="0" smtClean="0">
                <a:solidFill>
                  <a:srgbClr val="00B0F0"/>
                </a:solidFill>
              </a:rPr>
              <a:t> </a:t>
            </a:r>
            <a:endParaRPr lang="en-GB" altLang="en-US" sz="3200" b="1" dirty="0">
              <a:solidFill>
                <a:srgbClr val="00B0F0"/>
              </a:solidFill>
            </a:endParaRPr>
          </a:p>
          <a:p>
            <a:pPr algn="ctr"/>
            <a:r>
              <a:rPr lang="en-GB" altLang="en-US" sz="3200" b="1" dirty="0" smtClean="0">
                <a:solidFill>
                  <a:srgbClr val="00B0F0"/>
                </a:solidFill>
              </a:rPr>
              <a:t>20</a:t>
            </a:r>
            <a:r>
              <a:rPr lang="en-GB" altLang="en-US" sz="3200" b="1" baseline="30000" dirty="0" smtClean="0">
                <a:solidFill>
                  <a:srgbClr val="00B0F0"/>
                </a:solidFill>
              </a:rPr>
              <a:t>th</a:t>
            </a:r>
            <a:r>
              <a:rPr lang="en-GB" altLang="en-US" sz="3200" b="1" dirty="0" smtClean="0">
                <a:solidFill>
                  <a:srgbClr val="00B0F0"/>
                </a:solidFill>
              </a:rPr>
              <a:t> May 2016</a:t>
            </a:r>
          </a:p>
          <a:p>
            <a:pPr algn="ctr"/>
            <a:endParaRPr lang="en-GB" altLang="en-US" sz="2400" b="1" dirty="0" smtClean="0">
              <a:solidFill>
                <a:srgbClr val="00B0F0"/>
              </a:solidFill>
            </a:endParaRPr>
          </a:p>
          <a:p>
            <a:pPr algn="ctr"/>
            <a:r>
              <a:rPr lang="en-GB" altLang="en-US" sz="2400" b="1" dirty="0" smtClean="0">
                <a:solidFill>
                  <a:srgbClr val="00B0F0"/>
                </a:solidFill>
              </a:rPr>
              <a:t>Peter Stuart</a:t>
            </a:r>
            <a:endParaRPr lang="en-GB" altLang="en-US" sz="3200" b="1" dirty="0">
              <a:solidFill>
                <a:srgbClr val="00B0F0"/>
              </a:solidFill>
            </a:endParaRPr>
          </a:p>
        </p:txBody>
      </p:sp>
      <p:pic>
        <p:nvPicPr>
          <p:cNvPr id="3"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92109" y="4941168"/>
            <a:ext cx="2160240" cy="18319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08896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Power Curves\Working Group\15 - 10 March 2016\Results\BaselineErrorsByRange_SWVersionfrom0.5.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9147" y="1976496"/>
            <a:ext cx="6931743" cy="46211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a:spLocks noChangeArrowheads="1"/>
          </p:cNvSpPr>
          <p:nvPr/>
        </p:nvSpPr>
        <p:spPr bwMode="auto">
          <a:xfrm>
            <a:off x="-36512" y="207714"/>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2400" b="1" dirty="0" smtClean="0">
                <a:solidFill>
                  <a:srgbClr val="00B0F0"/>
                </a:solidFill>
              </a:rPr>
              <a:t>PCWG-Share-01: Baseline Histogram for ‘Follow Up’ Datasets</a:t>
            </a:r>
            <a:endParaRPr lang="en-GB" altLang="en-US" sz="2400" b="1" dirty="0">
              <a:solidFill>
                <a:srgbClr val="00B0F0"/>
              </a:solidFill>
            </a:endParaRPr>
          </a:p>
        </p:txBody>
      </p:sp>
      <p:sp>
        <p:nvSpPr>
          <p:cNvPr id="6" name="Rectangle 5"/>
          <p:cNvSpPr/>
          <p:nvPr/>
        </p:nvSpPr>
        <p:spPr>
          <a:xfrm>
            <a:off x="383458" y="815680"/>
            <a:ext cx="8303342" cy="1200329"/>
          </a:xfrm>
          <a:prstGeom prst="rect">
            <a:avLst/>
          </a:prstGeom>
        </p:spPr>
        <p:txBody>
          <a:bodyPr wrap="square">
            <a:spAutoFit/>
          </a:bodyPr>
          <a:lstStyle/>
          <a:p>
            <a:pPr marL="285750" indent="-285750">
              <a:buFont typeface="Arial" panose="020B0604020202020204" pitchFamily="34" charset="0"/>
              <a:buChar char="•"/>
            </a:pPr>
            <a:r>
              <a:rPr lang="en-GB" dirty="0" smtClean="0"/>
              <a:t>PCWG participants were asked for permissions to allow the data aggregator to investigate their submissions for sources of error.</a:t>
            </a:r>
          </a:p>
          <a:p>
            <a:pPr marL="285750" indent="-285750">
              <a:buFont typeface="Arial" panose="020B0604020202020204" pitchFamily="34" charset="0"/>
              <a:buChar char="•"/>
            </a:pPr>
            <a:r>
              <a:rPr lang="en-GB" dirty="0" smtClean="0"/>
              <a:t>Owners of 34 datasets responded positivity. A baseline NME histogram for these participants is shown below. </a:t>
            </a:r>
          </a:p>
        </p:txBody>
      </p:sp>
    </p:spTree>
    <p:extLst>
      <p:ext uri="{BB962C8B-B14F-4D97-AF65-F5344CB8AC3E}">
        <p14:creationId xmlns:p14="http://schemas.microsoft.com/office/powerpoint/2010/main" val="4047776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36512" y="207714"/>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2400" b="1" dirty="0" smtClean="0">
                <a:solidFill>
                  <a:srgbClr val="00B0F0"/>
                </a:solidFill>
              </a:rPr>
              <a:t>PCWG-Share-01: Baseline Errors by Wind Speed (Outliers Only)</a:t>
            </a:r>
            <a:endParaRPr lang="en-GB" altLang="en-US" sz="2400" b="1" dirty="0">
              <a:solidFill>
                <a:srgbClr val="00B0F0"/>
              </a:solidFill>
            </a:endParaRPr>
          </a:p>
        </p:txBody>
      </p:sp>
      <p:pic>
        <p:nvPicPr>
          <p:cNvPr id="1026" name="Picture 2" descr="D:\Power Curves\Working Group\15 - 10 March 2016\Results\AllErrorsByWSBin_Lines_Baseline_all_SWVersionfrom0.5.9_absGT2p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739" y="1462011"/>
            <a:ext cx="7403497" cy="493566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83458" y="815680"/>
            <a:ext cx="8303342" cy="646331"/>
          </a:xfrm>
          <a:prstGeom prst="rect">
            <a:avLst/>
          </a:prstGeom>
        </p:spPr>
        <p:txBody>
          <a:bodyPr wrap="square">
            <a:spAutoFit/>
          </a:bodyPr>
          <a:lstStyle/>
          <a:p>
            <a:pPr marL="285750" indent="-285750">
              <a:buFont typeface="Arial" panose="020B0604020202020204" pitchFamily="34" charset="0"/>
              <a:buChar char="•"/>
            </a:pPr>
            <a:r>
              <a:rPr lang="en-GB" dirty="0" smtClean="0"/>
              <a:t>The 4 large negative NME outliers all have a distinct ‘by wind speed error signature’.</a:t>
            </a:r>
          </a:p>
          <a:p>
            <a:pPr marL="285750" indent="-285750">
              <a:buFont typeface="Arial" panose="020B0604020202020204" pitchFamily="34" charset="0"/>
              <a:buChar char="•"/>
            </a:pPr>
            <a:r>
              <a:rPr lang="en-GB" b="1" dirty="0" smtClean="0">
                <a:solidFill>
                  <a:srgbClr val="FF0000"/>
                </a:solidFill>
              </a:rPr>
              <a:t>Further investigation is required to ascertain what is going on </a:t>
            </a:r>
            <a:r>
              <a:rPr lang="en-GB" b="1" dirty="0">
                <a:solidFill>
                  <a:srgbClr val="FF0000"/>
                </a:solidFill>
              </a:rPr>
              <a:t>with </a:t>
            </a:r>
            <a:r>
              <a:rPr lang="en-GB" b="1" dirty="0" smtClean="0">
                <a:solidFill>
                  <a:srgbClr val="FF0000"/>
                </a:solidFill>
              </a:rPr>
              <a:t>these datasets.</a:t>
            </a:r>
            <a:endParaRPr lang="en-GB" b="1" dirty="0">
              <a:solidFill>
                <a:srgbClr val="FF0000"/>
              </a:solidFill>
            </a:endParaRPr>
          </a:p>
        </p:txBody>
      </p:sp>
      <p:sp>
        <p:nvSpPr>
          <p:cNvPr id="8" name="Rounded Rectangle 7"/>
          <p:cNvSpPr/>
          <p:nvPr/>
        </p:nvSpPr>
        <p:spPr>
          <a:xfrm>
            <a:off x="6430296" y="2462981"/>
            <a:ext cx="1622323" cy="300867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p:cNvSpPr txBox="1"/>
          <p:nvPr/>
        </p:nvSpPr>
        <p:spPr>
          <a:xfrm>
            <a:off x="3717353" y="3098046"/>
            <a:ext cx="2476971" cy="646331"/>
          </a:xfrm>
          <a:prstGeom prst="rect">
            <a:avLst/>
          </a:prstGeom>
          <a:noFill/>
        </p:spPr>
        <p:txBody>
          <a:bodyPr wrap="square" rtlCol="0">
            <a:spAutoFit/>
          </a:bodyPr>
          <a:lstStyle/>
          <a:p>
            <a:pPr algn="ctr"/>
            <a:r>
              <a:rPr lang="en-GB" b="1" dirty="0" smtClean="0">
                <a:solidFill>
                  <a:srgbClr val="FF0000"/>
                </a:solidFill>
              </a:rPr>
              <a:t>Large errors at high wind speeds</a:t>
            </a:r>
            <a:endParaRPr lang="en-GB" b="1" dirty="0">
              <a:solidFill>
                <a:srgbClr val="FF0000"/>
              </a:solidFill>
            </a:endParaRPr>
          </a:p>
        </p:txBody>
      </p:sp>
      <p:cxnSp>
        <p:nvCxnSpPr>
          <p:cNvPr id="11" name="Straight Arrow Connector 10"/>
          <p:cNvCxnSpPr/>
          <p:nvPr/>
        </p:nvCxnSpPr>
        <p:spPr>
          <a:xfrm>
            <a:off x="5353665" y="3744377"/>
            <a:ext cx="840199" cy="360458"/>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8040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36512" y="207714"/>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2400" b="1" dirty="0" smtClean="0">
                <a:solidFill>
                  <a:srgbClr val="00B0F0"/>
                </a:solidFill>
              </a:rPr>
              <a:t>PCWG-Share-01: Baseline Errors by Wind Speed (Non-outliers)</a:t>
            </a:r>
            <a:endParaRPr lang="en-GB" altLang="en-US" sz="2400" b="1" dirty="0">
              <a:solidFill>
                <a:srgbClr val="00B0F0"/>
              </a:solidFill>
            </a:endParaRPr>
          </a:p>
        </p:txBody>
      </p:sp>
      <p:pic>
        <p:nvPicPr>
          <p:cNvPr id="2050" name="Picture 2" descr="D:\Power Curves\Working Group\15 - 10 March 2016\Results\AllErrorsByWSBin_Lines_Baseline_all_SWVersionfrom0.5.9_absLTEq2p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265" y="1568101"/>
            <a:ext cx="7558761" cy="50391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83458" y="815680"/>
            <a:ext cx="8303342" cy="923330"/>
          </a:xfrm>
          <a:prstGeom prst="rect">
            <a:avLst/>
          </a:prstGeom>
        </p:spPr>
        <p:txBody>
          <a:bodyPr wrap="square">
            <a:spAutoFit/>
          </a:bodyPr>
          <a:lstStyle/>
          <a:p>
            <a:pPr marL="285750" indent="-285750">
              <a:buFont typeface="Arial" panose="020B0604020202020204" pitchFamily="34" charset="0"/>
              <a:buChar char="•"/>
            </a:pPr>
            <a:r>
              <a:rPr lang="en-GB" dirty="0" smtClean="0"/>
              <a:t>The ‘by wind speed’ errors of the non-outliers look more reasonable, although some notable behaviour is observed (as highlighted).</a:t>
            </a:r>
          </a:p>
          <a:p>
            <a:pPr marL="285750" indent="-285750">
              <a:buFont typeface="Arial" panose="020B0604020202020204" pitchFamily="34" charset="0"/>
              <a:buChar char="•"/>
            </a:pPr>
            <a:r>
              <a:rPr lang="en-GB" b="1" dirty="0" smtClean="0">
                <a:solidFill>
                  <a:srgbClr val="FF0000"/>
                </a:solidFill>
              </a:rPr>
              <a:t>Re-plot once interpolation issue is resolved.</a:t>
            </a:r>
            <a:endParaRPr lang="en-GB" b="1" dirty="0">
              <a:solidFill>
                <a:srgbClr val="FF0000"/>
              </a:solidFill>
            </a:endParaRPr>
          </a:p>
        </p:txBody>
      </p:sp>
      <p:sp>
        <p:nvSpPr>
          <p:cNvPr id="6" name="TextBox 5"/>
          <p:cNvSpPr txBox="1"/>
          <p:nvPr/>
        </p:nvSpPr>
        <p:spPr>
          <a:xfrm>
            <a:off x="5311052" y="4259948"/>
            <a:ext cx="3655965" cy="369332"/>
          </a:xfrm>
          <a:prstGeom prst="rect">
            <a:avLst/>
          </a:prstGeom>
          <a:noFill/>
        </p:spPr>
        <p:txBody>
          <a:bodyPr wrap="square" rtlCol="0">
            <a:spAutoFit/>
          </a:bodyPr>
          <a:lstStyle/>
          <a:p>
            <a:pPr algn="ctr"/>
            <a:r>
              <a:rPr lang="en-GB" b="1" dirty="0" smtClean="0"/>
              <a:t>Notable behaviour for ‘red’ dataset.</a:t>
            </a:r>
            <a:endParaRPr lang="en-GB" b="1" dirty="0"/>
          </a:p>
        </p:txBody>
      </p:sp>
      <p:cxnSp>
        <p:nvCxnSpPr>
          <p:cNvPr id="7" name="Straight Arrow Connector 6"/>
          <p:cNvCxnSpPr/>
          <p:nvPr/>
        </p:nvCxnSpPr>
        <p:spPr>
          <a:xfrm flipH="1">
            <a:off x="6031593" y="4629280"/>
            <a:ext cx="472864" cy="650643"/>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580662" y="3350465"/>
            <a:ext cx="5088499" cy="369332"/>
          </a:xfrm>
          <a:prstGeom prst="rect">
            <a:avLst/>
          </a:prstGeom>
          <a:noFill/>
        </p:spPr>
        <p:txBody>
          <a:bodyPr wrap="square" rtlCol="0">
            <a:spAutoFit/>
          </a:bodyPr>
          <a:lstStyle/>
          <a:p>
            <a:pPr algn="ctr"/>
            <a:r>
              <a:rPr lang="en-GB" b="1" dirty="0" smtClean="0"/>
              <a:t>Notable behaviour for ‘blue’ dataset.</a:t>
            </a:r>
            <a:endParaRPr lang="en-GB" b="1" dirty="0"/>
          </a:p>
        </p:txBody>
      </p:sp>
      <p:cxnSp>
        <p:nvCxnSpPr>
          <p:cNvPr id="10" name="Straight Arrow Connector 9"/>
          <p:cNvCxnSpPr/>
          <p:nvPr/>
        </p:nvCxnSpPr>
        <p:spPr>
          <a:xfrm flipH="1">
            <a:off x="3293309" y="3653551"/>
            <a:ext cx="472864" cy="650643"/>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705400" y="2714570"/>
            <a:ext cx="472864" cy="1264302"/>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185486" y="2529904"/>
            <a:ext cx="5088499" cy="369332"/>
          </a:xfrm>
          <a:prstGeom prst="rect">
            <a:avLst/>
          </a:prstGeom>
          <a:noFill/>
        </p:spPr>
        <p:txBody>
          <a:bodyPr wrap="square" rtlCol="0">
            <a:spAutoFit/>
          </a:bodyPr>
          <a:lstStyle/>
          <a:p>
            <a:r>
              <a:rPr lang="en-GB" b="1" dirty="0" smtClean="0"/>
              <a:t>Interpolation Issue</a:t>
            </a:r>
            <a:endParaRPr lang="en-GB" b="1" dirty="0"/>
          </a:p>
        </p:txBody>
      </p:sp>
    </p:spTree>
    <p:extLst>
      <p:ext uri="{BB962C8B-B14F-4D97-AF65-F5344CB8AC3E}">
        <p14:creationId xmlns:p14="http://schemas.microsoft.com/office/powerpoint/2010/main" val="335164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p:cNvSpPr txBox="1">
            <a:spLocks noChangeArrowheads="1"/>
          </p:cNvSpPr>
          <p:nvPr/>
        </p:nvSpPr>
        <p:spPr bwMode="auto">
          <a:xfrm>
            <a:off x="0" y="2474222"/>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endParaRPr lang="en-GB" altLang="en-US" sz="3200" b="1" dirty="0" smtClean="0">
              <a:solidFill>
                <a:srgbClr val="00B0F0"/>
              </a:solidFill>
            </a:endParaRPr>
          </a:p>
          <a:p>
            <a:pPr algn="ctr"/>
            <a:r>
              <a:rPr lang="en-GB" altLang="en-US" sz="5200" b="1" dirty="0" smtClean="0">
                <a:solidFill>
                  <a:srgbClr val="00B0F0"/>
                </a:solidFill>
              </a:rPr>
              <a:t>POWER CURVE</a:t>
            </a:r>
          </a:p>
          <a:p>
            <a:pPr algn="ctr"/>
            <a:r>
              <a:rPr lang="en-GB" altLang="en-US" sz="5200" b="1" dirty="0" smtClean="0">
                <a:solidFill>
                  <a:srgbClr val="00B0F0"/>
                </a:solidFill>
              </a:rPr>
              <a:t>INTERPOLATION ISSUE</a:t>
            </a:r>
          </a:p>
          <a:p>
            <a:pPr algn="ctr"/>
            <a:r>
              <a:rPr lang="en-GB" altLang="en-US" sz="3200" b="1" dirty="0" smtClean="0">
                <a:solidFill>
                  <a:srgbClr val="00B0F0"/>
                </a:solidFill>
              </a:rPr>
              <a:t> </a:t>
            </a:r>
            <a:endParaRPr lang="en-GB" altLang="en-US" sz="3200" b="1" dirty="0">
              <a:solidFill>
                <a:srgbClr val="00B0F0"/>
              </a:solidFill>
            </a:endParaRPr>
          </a:p>
        </p:txBody>
      </p:sp>
      <p:pic>
        <p:nvPicPr>
          <p:cNvPr id="3"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92109" y="4941168"/>
            <a:ext cx="2160240" cy="18319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8997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a:xfrm>
            <a:off x="285750" y="1134476"/>
            <a:ext cx="8078788" cy="630824"/>
          </a:xfrm>
        </p:spPr>
        <p:txBody>
          <a:bodyPr/>
          <a:lstStyle/>
          <a:p>
            <a:r>
              <a:rPr lang="en-GB" dirty="0" smtClean="0"/>
              <a:t>Linear Interpolation: v0.5.8 and earlier, improvement for individual data points but noticeable over prediction at low wind speed</a:t>
            </a:r>
            <a:endParaRPr lang="en-GB"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799" y="1933575"/>
            <a:ext cx="8609013" cy="459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4424220"/>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a:xfrm>
            <a:off x="285750" y="1134476"/>
            <a:ext cx="8078788" cy="399049"/>
          </a:xfrm>
        </p:spPr>
        <p:txBody>
          <a:bodyPr/>
          <a:lstStyle/>
          <a:p>
            <a:r>
              <a:rPr lang="en-GB" dirty="0" smtClean="0"/>
              <a:t>Cubic interpolation: introduced in v0.5.9 for PCWG-Share-01. Noticeably reduces error at low wind speed compared to linear.</a:t>
            </a:r>
            <a:endParaRPr lang="en-GB"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958975"/>
            <a:ext cx="8609013" cy="459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2482447"/>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r>
              <a:rPr lang="en-GB" dirty="0" smtClean="0"/>
              <a:t>Normalised Mean Error (NME) by wind speed:</a:t>
            </a:r>
            <a:endParaRPr lang="en-GB" dirty="0"/>
          </a:p>
        </p:txBody>
      </p:sp>
      <p:sp>
        <p:nvSpPr>
          <p:cNvPr id="4" name="TextBox 3"/>
          <p:cNvSpPr txBox="1"/>
          <p:nvPr/>
        </p:nvSpPr>
        <p:spPr>
          <a:xfrm>
            <a:off x="3733800" y="2381807"/>
            <a:ext cx="4394200" cy="1200329"/>
          </a:xfrm>
          <a:prstGeom prst="rect">
            <a:avLst/>
          </a:prstGeom>
          <a:solidFill>
            <a:schemeClr val="bg1"/>
          </a:solidFill>
          <a:ln>
            <a:solidFill>
              <a:schemeClr val="tx1"/>
            </a:solidFill>
          </a:ln>
        </p:spPr>
        <p:txBody>
          <a:bodyPr wrap="square" rtlCol="0">
            <a:spAutoFit/>
          </a:bodyPr>
          <a:lstStyle/>
          <a:p>
            <a:pPr algn="ctr" fontAlgn="base">
              <a:spcBef>
                <a:spcPct val="0"/>
              </a:spcBef>
              <a:spcAft>
                <a:spcPct val="0"/>
              </a:spcAft>
            </a:pPr>
            <a:r>
              <a:rPr lang="en-GB" dirty="0">
                <a:solidFill>
                  <a:srgbClr val="000000"/>
                </a:solidFill>
                <a:latin typeface="Arial" charset="0"/>
              </a:rPr>
              <a:t>Cubic interpolation has similar but smaller errors than linear.</a:t>
            </a:r>
          </a:p>
          <a:p>
            <a:pPr algn="ctr" fontAlgn="base">
              <a:spcBef>
                <a:spcPct val="0"/>
              </a:spcBef>
              <a:spcAft>
                <a:spcPct val="0"/>
              </a:spcAft>
            </a:pPr>
            <a:endParaRPr lang="en-GB" dirty="0">
              <a:solidFill>
                <a:srgbClr val="000000"/>
              </a:solidFill>
              <a:latin typeface="Arial" charset="0"/>
            </a:endParaRPr>
          </a:p>
          <a:p>
            <a:pPr algn="ctr" fontAlgn="base">
              <a:spcBef>
                <a:spcPct val="0"/>
              </a:spcBef>
              <a:spcAft>
                <a:spcPct val="0"/>
              </a:spcAft>
            </a:pPr>
            <a:r>
              <a:rPr lang="en-GB" dirty="0">
                <a:solidFill>
                  <a:srgbClr val="000000"/>
                </a:solidFill>
                <a:latin typeface="Arial" charset="0"/>
              </a:rPr>
              <a:t>Zero-order has 0 error by definition</a:t>
            </a:r>
          </a:p>
        </p:txBody>
      </p:sp>
      <p:sp>
        <p:nvSpPr>
          <p:cNvPr id="6" name="TextBox 5"/>
          <p:cNvSpPr txBox="1"/>
          <p:nvPr/>
        </p:nvSpPr>
        <p:spPr>
          <a:xfrm>
            <a:off x="1638300" y="3938032"/>
            <a:ext cx="2349500" cy="738664"/>
          </a:xfrm>
          <a:prstGeom prst="rect">
            <a:avLst/>
          </a:prstGeom>
          <a:noFill/>
        </p:spPr>
        <p:txBody>
          <a:bodyPr wrap="square" rtlCol="0">
            <a:spAutoFit/>
          </a:bodyPr>
          <a:lstStyle/>
          <a:p>
            <a:pPr fontAlgn="base">
              <a:spcBef>
                <a:spcPct val="0"/>
              </a:spcBef>
              <a:spcAft>
                <a:spcPct val="0"/>
              </a:spcAft>
            </a:pPr>
            <a:r>
              <a:rPr lang="en-GB" sz="1400" dirty="0">
                <a:solidFill>
                  <a:srgbClr val="000000"/>
                </a:solidFill>
                <a:latin typeface="Arial" charset="0"/>
              </a:rPr>
              <a:t>Cubic and linear interpolators over estimate data at the ankle</a:t>
            </a:r>
          </a:p>
        </p:txBody>
      </p:sp>
      <p:sp>
        <p:nvSpPr>
          <p:cNvPr id="7" name="TextBox 6"/>
          <p:cNvSpPr txBox="1"/>
          <p:nvPr/>
        </p:nvSpPr>
        <p:spPr>
          <a:xfrm>
            <a:off x="4445000" y="4764248"/>
            <a:ext cx="2349500" cy="738664"/>
          </a:xfrm>
          <a:prstGeom prst="rect">
            <a:avLst/>
          </a:prstGeom>
          <a:noFill/>
        </p:spPr>
        <p:txBody>
          <a:bodyPr wrap="square" rtlCol="0">
            <a:spAutoFit/>
          </a:bodyPr>
          <a:lstStyle/>
          <a:p>
            <a:pPr fontAlgn="base">
              <a:spcBef>
                <a:spcPct val="0"/>
              </a:spcBef>
              <a:spcAft>
                <a:spcPct val="0"/>
              </a:spcAft>
            </a:pPr>
            <a:r>
              <a:rPr lang="en-GB" sz="1400" dirty="0">
                <a:solidFill>
                  <a:srgbClr val="000000"/>
                </a:solidFill>
                <a:latin typeface="Arial" charset="0"/>
              </a:rPr>
              <a:t>Cubic and linear interpolators under estimate data at the knee</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013" y="1734582"/>
            <a:ext cx="8308975" cy="473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3346050"/>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Residual Error</a:t>
            </a:r>
            <a:endParaRPr lang="en-GB" dirty="0"/>
          </a:p>
        </p:txBody>
      </p:sp>
      <p:sp>
        <p:nvSpPr>
          <p:cNvPr id="3" name="Content Placeholder 2"/>
          <p:cNvSpPr>
            <a:spLocks noGrp="1"/>
          </p:cNvSpPr>
          <p:nvPr>
            <p:ph idx="1"/>
          </p:nvPr>
        </p:nvSpPr>
        <p:spPr>
          <a:xfrm>
            <a:off x="285750" y="1016489"/>
            <a:ext cx="8078788" cy="4613275"/>
          </a:xfrm>
        </p:spPr>
        <p:txBody>
          <a:bodyPr/>
          <a:lstStyle/>
          <a:p>
            <a:r>
              <a:rPr lang="en-GB" dirty="0" smtClean="0"/>
              <a:t>Main reason for residual error: Bin averages are used as interpolation points.  Unfortunately the bin averages do not lie exactly on the curve when the underlying function is non-linear.</a:t>
            </a:r>
            <a:endParaRPr lang="en-GB" dirty="0"/>
          </a:p>
        </p:txBody>
      </p:sp>
      <p:sp>
        <p:nvSpPr>
          <p:cNvPr id="6" name="TextBox 5"/>
          <p:cNvSpPr txBox="1"/>
          <p:nvPr/>
        </p:nvSpPr>
        <p:spPr>
          <a:xfrm>
            <a:off x="939800" y="2522666"/>
            <a:ext cx="2108200" cy="646331"/>
          </a:xfrm>
          <a:prstGeom prst="rect">
            <a:avLst/>
          </a:prstGeom>
          <a:noFill/>
        </p:spPr>
        <p:txBody>
          <a:bodyPr wrap="square" rtlCol="0">
            <a:spAutoFit/>
          </a:bodyPr>
          <a:lstStyle/>
          <a:p>
            <a:pPr algn="ctr" fontAlgn="base">
              <a:spcBef>
                <a:spcPct val="0"/>
              </a:spcBef>
              <a:spcAft>
                <a:spcPct val="0"/>
              </a:spcAft>
            </a:pPr>
            <a:r>
              <a:rPr lang="en-GB" dirty="0">
                <a:solidFill>
                  <a:srgbClr val="000000"/>
                </a:solidFill>
                <a:latin typeface="Arial" charset="0"/>
              </a:rPr>
              <a:t>Cubic</a:t>
            </a:r>
          </a:p>
          <a:p>
            <a:pPr algn="ctr" fontAlgn="base">
              <a:spcBef>
                <a:spcPct val="0"/>
              </a:spcBef>
              <a:spcAft>
                <a:spcPct val="0"/>
              </a:spcAft>
            </a:pPr>
            <a:r>
              <a:rPr lang="en-GB" dirty="0">
                <a:solidFill>
                  <a:srgbClr val="000000"/>
                </a:solidFill>
                <a:latin typeface="Arial" charset="0"/>
              </a:rPr>
              <a:t>(Convex)</a:t>
            </a:r>
          </a:p>
        </p:txBody>
      </p:sp>
      <p:sp>
        <p:nvSpPr>
          <p:cNvPr id="7" name="TextBox 6"/>
          <p:cNvSpPr txBox="1"/>
          <p:nvPr/>
        </p:nvSpPr>
        <p:spPr>
          <a:xfrm>
            <a:off x="5930900" y="2497097"/>
            <a:ext cx="2108200" cy="646331"/>
          </a:xfrm>
          <a:prstGeom prst="rect">
            <a:avLst/>
          </a:prstGeom>
          <a:noFill/>
        </p:spPr>
        <p:txBody>
          <a:bodyPr wrap="square" rtlCol="0">
            <a:spAutoFit/>
          </a:bodyPr>
          <a:lstStyle/>
          <a:p>
            <a:pPr algn="ctr" fontAlgn="base">
              <a:spcBef>
                <a:spcPct val="0"/>
              </a:spcBef>
              <a:spcAft>
                <a:spcPct val="0"/>
              </a:spcAft>
            </a:pPr>
            <a:r>
              <a:rPr lang="en-GB" dirty="0">
                <a:solidFill>
                  <a:srgbClr val="000000"/>
                </a:solidFill>
                <a:latin typeface="Arial" charset="0"/>
              </a:rPr>
              <a:t>Clipped</a:t>
            </a:r>
          </a:p>
          <a:p>
            <a:pPr algn="ctr" fontAlgn="base">
              <a:spcBef>
                <a:spcPct val="0"/>
              </a:spcBef>
              <a:spcAft>
                <a:spcPct val="0"/>
              </a:spcAft>
            </a:pPr>
            <a:r>
              <a:rPr lang="en-GB" dirty="0">
                <a:solidFill>
                  <a:srgbClr val="000000"/>
                </a:solidFill>
                <a:latin typeface="Arial" charset="0"/>
              </a:rPr>
              <a:t>(Concave)</a:t>
            </a:r>
          </a:p>
        </p:txBody>
      </p:sp>
      <p:sp>
        <p:nvSpPr>
          <p:cNvPr id="8" name="TextBox 7"/>
          <p:cNvSpPr txBox="1"/>
          <p:nvPr/>
        </p:nvSpPr>
        <p:spPr>
          <a:xfrm>
            <a:off x="3403600" y="2661165"/>
            <a:ext cx="2108200" cy="369332"/>
          </a:xfrm>
          <a:prstGeom prst="rect">
            <a:avLst/>
          </a:prstGeom>
          <a:noFill/>
        </p:spPr>
        <p:txBody>
          <a:bodyPr wrap="square" rtlCol="0">
            <a:spAutoFit/>
          </a:bodyPr>
          <a:lstStyle/>
          <a:p>
            <a:pPr algn="ctr" fontAlgn="base">
              <a:spcBef>
                <a:spcPct val="0"/>
              </a:spcBef>
              <a:spcAft>
                <a:spcPct val="0"/>
              </a:spcAft>
            </a:pPr>
            <a:r>
              <a:rPr lang="en-GB" dirty="0">
                <a:solidFill>
                  <a:srgbClr val="000000"/>
                </a:solidFill>
                <a:latin typeface="Arial" charset="0"/>
              </a:rPr>
              <a:t>Linear</a:t>
            </a:r>
          </a:p>
        </p:txBody>
      </p:sp>
      <p:sp>
        <p:nvSpPr>
          <p:cNvPr id="9" name="TextBox 8"/>
          <p:cNvSpPr txBox="1"/>
          <p:nvPr/>
        </p:nvSpPr>
        <p:spPr>
          <a:xfrm>
            <a:off x="914400" y="4165600"/>
            <a:ext cx="2108200" cy="923330"/>
          </a:xfrm>
          <a:prstGeom prst="rect">
            <a:avLst/>
          </a:prstGeom>
          <a:noFill/>
        </p:spPr>
        <p:txBody>
          <a:bodyPr wrap="square" rtlCol="0">
            <a:spAutoFit/>
          </a:bodyPr>
          <a:lstStyle/>
          <a:p>
            <a:pPr algn="ctr" fontAlgn="base">
              <a:spcBef>
                <a:spcPct val="0"/>
              </a:spcBef>
              <a:spcAft>
                <a:spcPct val="0"/>
              </a:spcAft>
            </a:pPr>
            <a:r>
              <a:rPr lang="en-GB" dirty="0">
                <a:solidFill>
                  <a:srgbClr val="000000"/>
                </a:solidFill>
                <a:latin typeface="Arial" charset="0"/>
              </a:rPr>
              <a:t>The bin average, (</a:t>
            </a:r>
            <a:r>
              <a:rPr lang="en-GB" dirty="0" err="1">
                <a:solidFill>
                  <a:srgbClr val="000000"/>
                </a:solidFill>
                <a:latin typeface="Arial" charset="0"/>
              </a:rPr>
              <a:t>avg</a:t>
            </a:r>
            <a:r>
              <a:rPr lang="en-GB" dirty="0">
                <a:solidFill>
                  <a:srgbClr val="000000"/>
                </a:solidFill>
                <a:latin typeface="Arial" charset="0"/>
              </a:rPr>
              <a:t>(x), </a:t>
            </a:r>
            <a:r>
              <a:rPr lang="en-GB" dirty="0" err="1">
                <a:solidFill>
                  <a:srgbClr val="000000"/>
                </a:solidFill>
                <a:latin typeface="Arial" charset="0"/>
              </a:rPr>
              <a:t>avg</a:t>
            </a:r>
            <a:r>
              <a:rPr lang="en-GB" dirty="0">
                <a:solidFill>
                  <a:srgbClr val="000000"/>
                </a:solidFill>
                <a:latin typeface="Arial" charset="0"/>
              </a:rPr>
              <a:t>(y)),</a:t>
            </a:r>
          </a:p>
          <a:p>
            <a:pPr algn="ctr" fontAlgn="base">
              <a:spcBef>
                <a:spcPct val="0"/>
              </a:spcBef>
              <a:spcAft>
                <a:spcPct val="0"/>
              </a:spcAft>
            </a:pPr>
            <a:r>
              <a:rPr lang="en-GB" dirty="0">
                <a:solidFill>
                  <a:srgbClr val="000000"/>
                </a:solidFill>
                <a:latin typeface="Arial" charset="0"/>
              </a:rPr>
              <a:t>is above the curve</a:t>
            </a:r>
          </a:p>
        </p:txBody>
      </p:sp>
      <p:sp>
        <p:nvSpPr>
          <p:cNvPr id="10" name="TextBox 9"/>
          <p:cNvSpPr txBox="1"/>
          <p:nvPr/>
        </p:nvSpPr>
        <p:spPr>
          <a:xfrm>
            <a:off x="3403600" y="4824421"/>
            <a:ext cx="2108200" cy="923330"/>
          </a:xfrm>
          <a:prstGeom prst="rect">
            <a:avLst/>
          </a:prstGeom>
          <a:noFill/>
        </p:spPr>
        <p:txBody>
          <a:bodyPr wrap="square" rtlCol="0">
            <a:spAutoFit/>
          </a:bodyPr>
          <a:lstStyle/>
          <a:p>
            <a:pPr algn="ctr" fontAlgn="base">
              <a:spcBef>
                <a:spcPct val="0"/>
              </a:spcBef>
              <a:spcAft>
                <a:spcPct val="0"/>
              </a:spcAft>
            </a:pPr>
            <a:r>
              <a:rPr lang="en-GB" dirty="0">
                <a:solidFill>
                  <a:srgbClr val="000000"/>
                </a:solidFill>
                <a:latin typeface="Arial" charset="0"/>
              </a:rPr>
              <a:t>The bin average, (</a:t>
            </a:r>
            <a:r>
              <a:rPr lang="en-GB" dirty="0" err="1">
                <a:solidFill>
                  <a:srgbClr val="000000"/>
                </a:solidFill>
                <a:latin typeface="Arial" charset="0"/>
              </a:rPr>
              <a:t>avg</a:t>
            </a:r>
            <a:r>
              <a:rPr lang="en-GB" dirty="0">
                <a:solidFill>
                  <a:srgbClr val="000000"/>
                </a:solidFill>
                <a:latin typeface="Arial" charset="0"/>
              </a:rPr>
              <a:t>(x), </a:t>
            </a:r>
            <a:r>
              <a:rPr lang="en-GB" dirty="0" err="1">
                <a:solidFill>
                  <a:srgbClr val="000000"/>
                </a:solidFill>
                <a:latin typeface="Arial" charset="0"/>
              </a:rPr>
              <a:t>avg</a:t>
            </a:r>
            <a:r>
              <a:rPr lang="en-GB" dirty="0">
                <a:solidFill>
                  <a:srgbClr val="000000"/>
                </a:solidFill>
                <a:latin typeface="Arial" charset="0"/>
              </a:rPr>
              <a:t>(y)),</a:t>
            </a:r>
          </a:p>
          <a:p>
            <a:pPr algn="ctr" fontAlgn="base">
              <a:spcBef>
                <a:spcPct val="0"/>
              </a:spcBef>
              <a:spcAft>
                <a:spcPct val="0"/>
              </a:spcAft>
            </a:pPr>
            <a:r>
              <a:rPr lang="en-GB" dirty="0">
                <a:solidFill>
                  <a:srgbClr val="000000"/>
                </a:solidFill>
                <a:latin typeface="Arial" charset="0"/>
              </a:rPr>
              <a:t>is on the curve</a:t>
            </a:r>
          </a:p>
        </p:txBody>
      </p:sp>
      <p:sp>
        <p:nvSpPr>
          <p:cNvPr id="11" name="TextBox 10"/>
          <p:cNvSpPr txBox="1"/>
          <p:nvPr/>
        </p:nvSpPr>
        <p:spPr>
          <a:xfrm>
            <a:off x="5930900" y="3895742"/>
            <a:ext cx="2108200" cy="923330"/>
          </a:xfrm>
          <a:prstGeom prst="rect">
            <a:avLst/>
          </a:prstGeom>
          <a:noFill/>
        </p:spPr>
        <p:txBody>
          <a:bodyPr wrap="square" rtlCol="0">
            <a:spAutoFit/>
          </a:bodyPr>
          <a:lstStyle/>
          <a:p>
            <a:pPr algn="ctr" fontAlgn="base">
              <a:spcBef>
                <a:spcPct val="0"/>
              </a:spcBef>
              <a:spcAft>
                <a:spcPct val="0"/>
              </a:spcAft>
            </a:pPr>
            <a:r>
              <a:rPr lang="en-GB" dirty="0">
                <a:solidFill>
                  <a:srgbClr val="000000"/>
                </a:solidFill>
                <a:latin typeface="Arial" charset="0"/>
              </a:rPr>
              <a:t>The bin average, (</a:t>
            </a:r>
            <a:r>
              <a:rPr lang="en-GB" dirty="0" err="1">
                <a:solidFill>
                  <a:srgbClr val="000000"/>
                </a:solidFill>
                <a:latin typeface="Arial" charset="0"/>
              </a:rPr>
              <a:t>avg</a:t>
            </a:r>
            <a:r>
              <a:rPr lang="en-GB" dirty="0">
                <a:solidFill>
                  <a:srgbClr val="000000"/>
                </a:solidFill>
                <a:latin typeface="Arial" charset="0"/>
              </a:rPr>
              <a:t>(x), </a:t>
            </a:r>
            <a:r>
              <a:rPr lang="en-GB" dirty="0" err="1">
                <a:solidFill>
                  <a:srgbClr val="000000"/>
                </a:solidFill>
                <a:latin typeface="Arial" charset="0"/>
              </a:rPr>
              <a:t>avg</a:t>
            </a:r>
            <a:r>
              <a:rPr lang="en-GB" dirty="0">
                <a:solidFill>
                  <a:srgbClr val="000000"/>
                </a:solidFill>
                <a:latin typeface="Arial" charset="0"/>
              </a:rPr>
              <a:t>(y)),</a:t>
            </a:r>
          </a:p>
          <a:p>
            <a:pPr algn="ctr" fontAlgn="base">
              <a:spcBef>
                <a:spcPct val="0"/>
              </a:spcBef>
              <a:spcAft>
                <a:spcPct val="0"/>
              </a:spcAft>
            </a:pPr>
            <a:r>
              <a:rPr lang="en-GB" dirty="0">
                <a:solidFill>
                  <a:srgbClr val="000000"/>
                </a:solidFill>
                <a:latin typeface="Arial" charset="0"/>
              </a:rPr>
              <a:t>is below the curve</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713" y="2023782"/>
            <a:ext cx="8053387" cy="456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6773545"/>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prstGeom prst="rect">
            <a:avLst/>
          </a:prstGeom>
        </p:spPr>
        <p:txBody>
          <a:bodyPr>
            <a:normAutofit/>
          </a:bodyPr>
          <a:lstStyle/>
          <a:p>
            <a:endParaRPr lang="en-GB" sz="1800" dirty="0"/>
          </a:p>
        </p:txBody>
      </p:sp>
      <p:sp>
        <p:nvSpPr>
          <p:cNvPr id="8" name="Date Placeholder 3"/>
          <p:cNvSpPr>
            <a:spLocks noGrp="1"/>
          </p:cNvSpPr>
          <p:nvPr>
            <p:ph type="dt" sz="half" idx="2"/>
          </p:nvPr>
        </p:nvSpPr>
        <p:spPr>
          <a:xfrm>
            <a:off x="8064956" y="6562837"/>
            <a:ext cx="971540" cy="250539"/>
          </a:xfrm>
        </p:spPr>
        <p:txBody>
          <a:bodyPr/>
          <a:lstStyle/>
          <a:p>
            <a:pPr defTabSz="457200"/>
            <a:fld id="{3D9D9ECE-F3DE-8A4B-857B-0281E4ABCFB2}" type="datetime1">
              <a:rPr lang="en-GB" smtClean="0"/>
              <a:pPr defTabSz="457200"/>
              <a:t>20/05/2016</a:t>
            </a:fld>
            <a:endParaRPr lang="en-US" dirty="0"/>
          </a:p>
        </p:txBody>
      </p:sp>
      <p:sp>
        <p:nvSpPr>
          <p:cNvPr id="11" name="Slide Number Placeholder 4"/>
          <p:cNvSpPr>
            <a:spLocks noGrp="1"/>
          </p:cNvSpPr>
          <p:nvPr>
            <p:ph type="sldNum" sz="quarter" idx="4"/>
          </p:nvPr>
        </p:nvSpPr>
        <p:spPr>
          <a:xfrm>
            <a:off x="311684" y="6562837"/>
            <a:ext cx="731924" cy="250539"/>
          </a:xfrm>
        </p:spPr>
        <p:txBody>
          <a:bodyPr/>
          <a:lstStyle/>
          <a:p>
            <a:pPr defTabSz="457200"/>
            <a:fld id="{3322E0C6-19E6-4340-B46E-5981A4C7A897}" type="slidenum">
              <a:rPr lang="en-US" smtClean="0">
                <a:solidFill>
                  <a:srgbClr val="FFFFFF"/>
                </a:solidFill>
              </a:rPr>
              <a:pPr defTabSz="457200"/>
              <a:t>18</a:t>
            </a:fld>
            <a:endParaRPr lang="en-US" dirty="0">
              <a:solidFill>
                <a:srgbClr val="FFFFFF"/>
              </a:solidFill>
            </a:endParaRPr>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8333" t="6249" r="8333" b="6249"/>
          <a:stretch/>
        </p:blipFill>
        <p:spPr>
          <a:xfrm>
            <a:off x="0" y="900000"/>
            <a:ext cx="9000000" cy="5040000"/>
          </a:xfrm>
          <a:prstGeom prst="rect">
            <a:avLst/>
          </a:prstGeom>
        </p:spPr>
      </p:pic>
    </p:spTree>
    <p:extLst>
      <p:ext uri="{BB962C8B-B14F-4D97-AF65-F5344CB8AC3E}">
        <p14:creationId xmlns:p14="http://schemas.microsoft.com/office/powerpoint/2010/main" val="17929006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prstGeom prst="rect">
            <a:avLst/>
          </a:prstGeom>
        </p:spPr>
        <p:txBody>
          <a:bodyPr>
            <a:normAutofit/>
          </a:bodyPr>
          <a:lstStyle/>
          <a:p>
            <a:endParaRPr lang="en-GB" sz="1800" dirty="0"/>
          </a:p>
        </p:txBody>
      </p:sp>
      <p:sp>
        <p:nvSpPr>
          <p:cNvPr id="8" name="Date Placeholder 3"/>
          <p:cNvSpPr>
            <a:spLocks noGrp="1"/>
          </p:cNvSpPr>
          <p:nvPr>
            <p:ph type="dt" sz="half" idx="2"/>
          </p:nvPr>
        </p:nvSpPr>
        <p:spPr>
          <a:xfrm>
            <a:off x="8064956" y="6562837"/>
            <a:ext cx="971540" cy="250539"/>
          </a:xfrm>
        </p:spPr>
        <p:txBody>
          <a:bodyPr/>
          <a:lstStyle/>
          <a:p>
            <a:pPr defTabSz="457200"/>
            <a:fld id="{3D9D9ECE-F3DE-8A4B-857B-0281E4ABCFB2}" type="datetime1">
              <a:rPr lang="en-GB" smtClean="0"/>
              <a:pPr defTabSz="457200"/>
              <a:t>20/05/2016</a:t>
            </a:fld>
            <a:endParaRPr lang="en-US" dirty="0"/>
          </a:p>
        </p:txBody>
      </p:sp>
      <p:sp>
        <p:nvSpPr>
          <p:cNvPr id="11" name="Slide Number Placeholder 4"/>
          <p:cNvSpPr>
            <a:spLocks noGrp="1"/>
          </p:cNvSpPr>
          <p:nvPr>
            <p:ph type="sldNum" sz="quarter" idx="4"/>
          </p:nvPr>
        </p:nvSpPr>
        <p:spPr>
          <a:xfrm>
            <a:off x="311684" y="6562837"/>
            <a:ext cx="731924" cy="250539"/>
          </a:xfrm>
        </p:spPr>
        <p:txBody>
          <a:bodyPr/>
          <a:lstStyle/>
          <a:p>
            <a:pPr defTabSz="457200"/>
            <a:fld id="{3322E0C6-19E6-4340-B46E-5981A4C7A897}" type="slidenum">
              <a:rPr lang="en-US" smtClean="0">
                <a:solidFill>
                  <a:srgbClr val="FFFFFF"/>
                </a:solidFill>
              </a:rPr>
              <a:pPr defTabSz="457200"/>
              <a:t>19</a:t>
            </a:fld>
            <a:endParaRPr lang="en-US" dirty="0">
              <a:solidFill>
                <a:srgbClr val="FFFFFF"/>
              </a:solidFill>
            </a:endParaRPr>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8333" t="6250" r="8333" b="6250"/>
          <a:stretch/>
        </p:blipFill>
        <p:spPr>
          <a:xfrm>
            <a:off x="0" y="900000"/>
            <a:ext cx="9000000" cy="5040000"/>
          </a:xfrm>
          <a:prstGeom prst="rect">
            <a:avLst/>
          </a:prstGeom>
        </p:spPr>
      </p:pic>
    </p:spTree>
    <p:extLst>
      <p:ext uri="{BB962C8B-B14F-4D97-AF65-F5344CB8AC3E}">
        <p14:creationId xmlns:p14="http://schemas.microsoft.com/office/powerpoint/2010/main" val="21153545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TextBox 200"/>
          <p:cNvSpPr txBox="1"/>
          <p:nvPr/>
        </p:nvSpPr>
        <p:spPr>
          <a:xfrm>
            <a:off x="7279359" y="1665867"/>
            <a:ext cx="1760697" cy="1723250"/>
          </a:xfrm>
          <a:prstGeom prst="rect">
            <a:avLst/>
          </a:prstGeom>
          <a:noFill/>
          <a:ln>
            <a:solidFill>
              <a:schemeClr val="tx1"/>
            </a:solidFill>
            <a:prstDash val="dash"/>
          </a:ln>
        </p:spPr>
        <p:txBody>
          <a:bodyPr wrap="square" rtlCol="0">
            <a:noAutofit/>
          </a:bodyPr>
          <a:lstStyle/>
          <a:p>
            <a:endParaRPr lang="en-US" dirty="0">
              <a:solidFill>
                <a:prstClr val="black"/>
              </a:solidFill>
            </a:endParaRPr>
          </a:p>
        </p:txBody>
      </p:sp>
      <p:sp>
        <p:nvSpPr>
          <p:cNvPr id="202" name="TextBox 201"/>
          <p:cNvSpPr txBox="1"/>
          <p:nvPr/>
        </p:nvSpPr>
        <p:spPr>
          <a:xfrm>
            <a:off x="7466281" y="2670781"/>
            <a:ext cx="1465471" cy="663984"/>
          </a:xfrm>
          <a:prstGeom prst="rect">
            <a:avLst/>
          </a:prstGeom>
          <a:noFill/>
          <a:ln>
            <a:solidFill>
              <a:schemeClr val="tx1"/>
            </a:solidFill>
            <a:prstDash val="solid"/>
          </a:ln>
        </p:spPr>
        <p:txBody>
          <a:bodyPr wrap="square" rtlCol="0">
            <a:noAutofit/>
          </a:bodyPr>
          <a:lstStyle/>
          <a:p>
            <a:pPr algn="ctr"/>
            <a:r>
              <a:rPr lang="en-US" dirty="0">
                <a:solidFill>
                  <a:prstClr val="black"/>
                </a:solidFill>
              </a:rPr>
              <a:t>Proprietary Dataset D</a:t>
            </a:r>
          </a:p>
        </p:txBody>
      </p:sp>
      <p:sp>
        <p:nvSpPr>
          <p:cNvPr id="204" name="TextBox 203"/>
          <p:cNvSpPr txBox="1"/>
          <p:nvPr/>
        </p:nvSpPr>
        <p:spPr>
          <a:xfrm>
            <a:off x="7477121" y="1833126"/>
            <a:ext cx="1465471" cy="663984"/>
          </a:xfrm>
          <a:prstGeom prst="rect">
            <a:avLst/>
          </a:prstGeom>
          <a:noFill/>
          <a:ln>
            <a:solidFill>
              <a:schemeClr val="tx1"/>
            </a:solidFill>
            <a:prstDash val="solid"/>
          </a:ln>
        </p:spPr>
        <p:txBody>
          <a:bodyPr wrap="square" rtlCol="0">
            <a:noAutofit/>
          </a:bodyPr>
          <a:lstStyle/>
          <a:p>
            <a:pPr algn="ctr"/>
            <a:r>
              <a:rPr lang="en-US" dirty="0">
                <a:solidFill>
                  <a:prstClr val="black"/>
                </a:solidFill>
              </a:rPr>
              <a:t>Analysis Definition Y</a:t>
            </a:r>
          </a:p>
        </p:txBody>
      </p:sp>
      <p:sp>
        <p:nvSpPr>
          <p:cNvPr id="205" name="TextBox 204"/>
          <p:cNvSpPr txBox="1"/>
          <p:nvPr/>
        </p:nvSpPr>
        <p:spPr>
          <a:xfrm>
            <a:off x="7364117" y="3345279"/>
            <a:ext cx="1679549" cy="369332"/>
          </a:xfrm>
          <a:prstGeom prst="rect">
            <a:avLst/>
          </a:prstGeom>
          <a:noFill/>
        </p:spPr>
        <p:txBody>
          <a:bodyPr wrap="square" rtlCol="0">
            <a:spAutoFit/>
          </a:bodyPr>
          <a:lstStyle/>
          <a:p>
            <a:pPr algn="ctr"/>
            <a:r>
              <a:rPr lang="en-US" b="1" dirty="0">
                <a:solidFill>
                  <a:prstClr val="black"/>
                </a:solidFill>
              </a:rPr>
              <a:t>Organization D</a:t>
            </a:r>
          </a:p>
        </p:txBody>
      </p:sp>
      <p:sp>
        <p:nvSpPr>
          <p:cNvPr id="222" name="Down Arrow 221"/>
          <p:cNvSpPr/>
          <p:nvPr/>
        </p:nvSpPr>
        <p:spPr>
          <a:xfrm rot="2271116">
            <a:off x="7494531" y="3682365"/>
            <a:ext cx="513969" cy="1477711"/>
          </a:xfrm>
          <a:prstGeom prst="downArrow">
            <a:avLst>
              <a:gd name="adj1" fmla="val 22113"/>
              <a:gd name="adj2" fmla="val 4499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 name="TextBox 3"/>
          <p:cNvSpPr txBox="1"/>
          <p:nvPr/>
        </p:nvSpPr>
        <p:spPr>
          <a:xfrm>
            <a:off x="1067718" y="1665867"/>
            <a:ext cx="1905159" cy="1749711"/>
          </a:xfrm>
          <a:prstGeom prst="rect">
            <a:avLst/>
          </a:prstGeom>
          <a:noFill/>
          <a:ln>
            <a:solidFill>
              <a:schemeClr val="tx1"/>
            </a:solidFill>
            <a:prstDash val="dash"/>
          </a:ln>
        </p:spPr>
        <p:txBody>
          <a:bodyPr wrap="square" rtlCol="0">
            <a:noAutofit/>
          </a:bodyPr>
          <a:lstStyle/>
          <a:p>
            <a:endParaRPr lang="en-US" dirty="0">
              <a:solidFill>
                <a:prstClr val="black"/>
              </a:solidFill>
            </a:endParaRPr>
          </a:p>
        </p:txBody>
      </p:sp>
      <p:sp>
        <p:nvSpPr>
          <p:cNvPr id="5" name="TextBox 4"/>
          <p:cNvSpPr txBox="1"/>
          <p:nvPr/>
        </p:nvSpPr>
        <p:spPr>
          <a:xfrm>
            <a:off x="1254640" y="2684168"/>
            <a:ext cx="1465471" cy="663984"/>
          </a:xfrm>
          <a:prstGeom prst="rect">
            <a:avLst/>
          </a:prstGeom>
          <a:noFill/>
          <a:ln>
            <a:solidFill>
              <a:schemeClr val="tx1"/>
            </a:solidFill>
            <a:prstDash val="solid"/>
          </a:ln>
        </p:spPr>
        <p:txBody>
          <a:bodyPr wrap="square" rtlCol="0">
            <a:noAutofit/>
          </a:bodyPr>
          <a:lstStyle/>
          <a:p>
            <a:pPr algn="ctr"/>
            <a:r>
              <a:rPr lang="en-US" dirty="0">
                <a:solidFill>
                  <a:prstClr val="black"/>
                </a:solidFill>
              </a:rPr>
              <a:t>Proprietary Dataset A</a:t>
            </a:r>
          </a:p>
        </p:txBody>
      </p:sp>
      <p:sp>
        <p:nvSpPr>
          <p:cNvPr id="8" name="TextBox 7"/>
          <p:cNvSpPr txBox="1"/>
          <p:nvPr/>
        </p:nvSpPr>
        <p:spPr>
          <a:xfrm>
            <a:off x="1159640" y="3355106"/>
            <a:ext cx="1679549" cy="369332"/>
          </a:xfrm>
          <a:prstGeom prst="rect">
            <a:avLst/>
          </a:prstGeom>
          <a:noFill/>
        </p:spPr>
        <p:txBody>
          <a:bodyPr wrap="square" rtlCol="0">
            <a:spAutoFit/>
          </a:bodyPr>
          <a:lstStyle/>
          <a:p>
            <a:pPr algn="ctr"/>
            <a:r>
              <a:rPr lang="en-US" b="1" dirty="0">
                <a:solidFill>
                  <a:prstClr val="black"/>
                </a:solidFill>
              </a:rPr>
              <a:t>Organization A</a:t>
            </a:r>
          </a:p>
        </p:txBody>
      </p:sp>
      <p:sp>
        <p:nvSpPr>
          <p:cNvPr id="17" name="TextBox 16"/>
          <p:cNvSpPr txBox="1"/>
          <p:nvPr/>
        </p:nvSpPr>
        <p:spPr>
          <a:xfrm>
            <a:off x="3182162" y="1665866"/>
            <a:ext cx="1905159" cy="1747687"/>
          </a:xfrm>
          <a:prstGeom prst="rect">
            <a:avLst/>
          </a:prstGeom>
          <a:noFill/>
          <a:ln>
            <a:solidFill>
              <a:schemeClr val="tx1"/>
            </a:solidFill>
            <a:prstDash val="dash"/>
          </a:ln>
        </p:spPr>
        <p:txBody>
          <a:bodyPr wrap="square" rtlCol="0">
            <a:noAutofit/>
          </a:bodyPr>
          <a:lstStyle/>
          <a:p>
            <a:endParaRPr lang="en-US" dirty="0">
              <a:solidFill>
                <a:prstClr val="black"/>
              </a:solidFill>
            </a:endParaRPr>
          </a:p>
        </p:txBody>
      </p:sp>
      <p:sp>
        <p:nvSpPr>
          <p:cNvPr id="18" name="TextBox 17"/>
          <p:cNvSpPr txBox="1"/>
          <p:nvPr/>
        </p:nvSpPr>
        <p:spPr>
          <a:xfrm>
            <a:off x="3353808" y="2677165"/>
            <a:ext cx="1465471" cy="663984"/>
          </a:xfrm>
          <a:prstGeom prst="rect">
            <a:avLst/>
          </a:prstGeom>
          <a:noFill/>
          <a:ln>
            <a:solidFill>
              <a:schemeClr val="tx1"/>
            </a:solidFill>
            <a:prstDash val="solid"/>
          </a:ln>
        </p:spPr>
        <p:txBody>
          <a:bodyPr wrap="square" rtlCol="0">
            <a:noAutofit/>
          </a:bodyPr>
          <a:lstStyle/>
          <a:p>
            <a:pPr algn="ctr"/>
            <a:r>
              <a:rPr lang="en-US" dirty="0">
                <a:solidFill>
                  <a:prstClr val="black"/>
                </a:solidFill>
              </a:rPr>
              <a:t>Proprietary Dataset B</a:t>
            </a:r>
          </a:p>
        </p:txBody>
      </p:sp>
      <p:sp>
        <p:nvSpPr>
          <p:cNvPr id="20" name="TextBox 19"/>
          <p:cNvSpPr txBox="1"/>
          <p:nvPr/>
        </p:nvSpPr>
        <p:spPr>
          <a:xfrm>
            <a:off x="3274084" y="3353081"/>
            <a:ext cx="1679549" cy="369332"/>
          </a:xfrm>
          <a:prstGeom prst="rect">
            <a:avLst/>
          </a:prstGeom>
          <a:noFill/>
        </p:spPr>
        <p:txBody>
          <a:bodyPr wrap="square" rtlCol="0">
            <a:spAutoFit/>
          </a:bodyPr>
          <a:lstStyle/>
          <a:p>
            <a:pPr algn="ctr"/>
            <a:r>
              <a:rPr lang="en-US" b="1" dirty="0">
                <a:solidFill>
                  <a:prstClr val="black"/>
                </a:solidFill>
              </a:rPr>
              <a:t>Organization B</a:t>
            </a:r>
          </a:p>
        </p:txBody>
      </p:sp>
      <p:sp>
        <p:nvSpPr>
          <p:cNvPr id="22" name="TextBox 21"/>
          <p:cNvSpPr txBox="1"/>
          <p:nvPr/>
        </p:nvSpPr>
        <p:spPr>
          <a:xfrm>
            <a:off x="5352356" y="1665865"/>
            <a:ext cx="1760697" cy="1749713"/>
          </a:xfrm>
          <a:prstGeom prst="rect">
            <a:avLst/>
          </a:prstGeom>
          <a:noFill/>
          <a:ln>
            <a:solidFill>
              <a:schemeClr val="tx1"/>
            </a:solidFill>
            <a:prstDash val="dash"/>
          </a:ln>
        </p:spPr>
        <p:txBody>
          <a:bodyPr wrap="square" rtlCol="0">
            <a:noAutofit/>
          </a:bodyPr>
          <a:lstStyle/>
          <a:p>
            <a:endParaRPr lang="en-US" dirty="0">
              <a:solidFill>
                <a:prstClr val="black"/>
              </a:solidFill>
            </a:endParaRPr>
          </a:p>
        </p:txBody>
      </p:sp>
      <p:sp>
        <p:nvSpPr>
          <p:cNvPr id="23" name="TextBox 22"/>
          <p:cNvSpPr txBox="1"/>
          <p:nvPr/>
        </p:nvSpPr>
        <p:spPr>
          <a:xfrm>
            <a:off x="5539278" y="2683588"/>
            <a:ext cx="1465471" cy="663984"/>
          </a:xfrm>
          <a:prstGeom prst="rect">
            <a:avLst/>
          </a:prstGeom>
          <a:noFill/>
          <a:ln>
            <a:solidFill>
              <a:schemeClr val="tx1"/>
            </a:solidFill>
            <a:prstDash val="solid"/>
          </a:ln>
        </p:spPr>
        <p:txBody>
          <a:bodyPr wrap="square" rtlCol="0">
            <a:noAutofit/>
          </a:bodyPr>
          <a:lstStyle/>
          <a:p>
            <a:pPr algn="ctr"/>
            <a:r>
              <a:rPr lang="en-US" dirty="0">
                <a:solidFill>
                  <a:prstClr val="black"/>
                </a:solidFill>
              </a:rPr>
              <a:t>Proprietary Dataset C</a:t>
            </a:r>
          </a:p>
        </p:txBody>
      </p:sp>
      <p:sp>
        <p:nvSpPr>
          <p:cNvPr id="25" name="TextBox 24"/>
          <p:cNvSpPr txBox="1"/>
          <p:nvPr/>
        </p:nvSpPr>
        <p:spPr>
          <a:xfrm>
            <a:off x="5444278" y="3355106"/>
            <a:ext cx="1679549" cy="369332"/>
          </a:xfrm>
          <a:prstGeom prst="rect">
            <a:avLst/>
          </a:prstGeom>
          <a:noFill/>
        </p:spPr>
        <p:txBody>
          <a:bodyPr wrap="square" rtlCol="0">
            <a:spAutoFit/>
          </a:bodyPr>
          <a:lstStyle/>
          <a:p>
            <a:pPr algn="ctr"/>
            <a:r>
              <a:rPr lang="en-US" b="1" dirty="0">
                <a:solidFill>
                  <a:prstClr val="black"/>
                </a:solidFill>
              </a:rPr>
              <a:t>Organization C</a:t>
            </a:r>
          </a:p>
        </p:txBody>
      </p:sp>
      <p:sp>
        <p:nvSpPr>
          <p:cNvPr id="31" name="Down Arrow 30"/>
          <p:cNvSpPr/>
          <p:nvPr/>
        </p:nvSpPr>
        <p:spPr>
          <a:xfrm rot="19163373">
            <a:off x="2542487" y="3769940"/>
            <a:ext cx="513969" cy="1299952"/>
          </a:xfrm>
          <a:prstGeom prst="downArrow">
            <a:avLst>
              <a:gd name="adj1" fmla="val 22113"/>
              <a:gd name="adj2" fmla="val 4499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2" name="Down Arrow 31"/>
          <p:cNvSpPr/>
          <p:nvPr/>
        </p:nvSpPr>
        <p:spPr>
          <a:xfrm>
            <a:off x="3906410" y="3808082"/>
            <a:ext cx="513969" cy="761693"/>
          </a:xfrm>
          <a:prstGeom prst="downArrow">
            <a:avLst>
              <a:gd name="adj1" fmla="val 22113"/>
              <a:gd name="adj2" fmla="val 4499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3" name="Down Arrow 32"/>
          <p:cNvSpPr/>
          <p:nvPr/>
        </p:nvSpPr>
        <p:spPr>
          <a:xfrm rot="156429">
            <a:off x="6128412" y="3773282"/>
            <a:ext cx="513969" cy="796568"/>
          </a:xfrm>
          <a:prstGeom prst="downArrow">
            <a:avLst>
              <a:gd name="adj1" fmla="val 22113"/>
              <a:gd name="adj2" fmla="val 4499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6" name="TextBox 35"/>
          <p:cNvSpPr txBox="1"/>
          <p:nvPr/>
        </p:nvSpPr>
        <p:spPr>
          <a:xfrm>
            <a:off x="5364891" y="4675640"/>
            <a:ext cx="1668441" cy="577762"/>
          </a:xfrm>
          <a:prstGeom prst="rect">
            <a:avLst/>
          </a:prstGeom>
          <a:noFill/>
          <a:ln>
            <a:solidFill>
              <a:schemeClr val="tx1"/>
            </a:solidFill>
            <a:prstDash val="dash"/>
          </a:ln>
        </p:spPr>
        <p:txBody>
          <a:bodyPr wrap="square" rtlCol="0">
            <a:noAutofit/>
          </a:bodyPr>
          <a:lstStyle/>
          <a:p>
            <a:endParaRPr lang="en-US" dirty="0">
              <a:solidFill>
                <a:prstClr val="black"/>
              </a:solidFill>
            </a:endParaRPr>
          </a:p>
        </p:txBody>
      </p:sp>
      <p:sp>
        <p:nvSpPr>
          <p:cNvPr id="95" name="TextBox 94"/>
          <p:cNvSpPr txBox="1"/>
          <p:nvPr/>
        </p:nvSpPr>
        <p:spPr>
          <a:xfrm>
            <a:off x="2843808" y="4648330"/>
            <a:ext cx="2622932" cy="646331"/>
          </a:xfrm>
          <a:prstGeom prst="rect">
            <a:avLst/>
          </a:prstGeom>
          <a:noFill/>
        </p:spPr>
        <p:txBody>
          <a:bodyPr wrap="square" rtlCol="0">
            <a:spAutoFit/>
          </a:bodyPr>
          <a:lstStyle/>
          <a:p>
            <a:pPr algn="ctr"/>
            <a:r>
              <a:rPr lang="en-US" b="1" dirty="0">
                <a:solidFill>
                  <a:prstClr val="black"/>
                </a:solidFill>
              </a:rPr>
              <a:t>Aggregator</a:t>
            </a:r>
          </a:p>
          <a:p>
            <a:pPr algn="ctr"/>
            <a:r>
              <a:rPr lang="en-US" b="1" dirty="0">
                <a:solidFill>
                  <a:prstClr val="black"/>
                </a:solidFill>
              </a:rPr>
              <a:t>(Academic Institution )</a:t>
            </a:r>
          </a:p>
        </p:txBody>
      </p:sp>
      <p:sp>
        <p:nvSpPr>
          <p:cNvPr id="96" name="TextBox 95"/>
          <p:cNvSpPr txBox="1"/>
          <p:nvPr/>
        </p:nvSpPr>
        <p:spPr>
          <a:xfrm>
            <a:off x="5364892" y="4647142"/>
            <a:ext cx="1668440" cy="646331"/>
          </a:xfrm>
          <a:prstGeom prst="rect">
            <a:avLst/>
          </a:prstGeom>
          <a:noFill/>
        </p:spPr>
        <p:txBody>
          <a:bodyPr wrap="square" rtlCol="0">
            <a:spAutoFit/>
          </a:bodyPr>
          <a:lstStyle/>
          <a:p>
            <a:pPr algn="ctr"/>
            <a:r>
              <a:rPr lang="en-US" b="1" dirty="0">
                <a:solidFill>
                  <a:prstClr val="black"/>
                </a:solidFill>
              </a:rPr>
              <a:t>Combination Analysis</a:t>
            </a:r>
          </a:p>
        </p:txBody>
      </p:sp>
      <p:sp>
        <p:nvSpPr>
          <p:cNvPr id="97" name="Down Arrow 96"/>
          <p:cNvSpPr/>
          <p:nvPr/>
        </p:nvSpPr>
        <p:spPr>
          <a:xfrm>
            <a:off x="5993520" y="5405082"/>
            <a:ext cx="513969" cy="352344"/>
          </a:xfrm>
          <a:prstGeom prst="downArrow">
            <a:avLst>
              <a:gd name="adj1" fmla="val 43488"/>
              <a:gd name="adj2" fmla="val 4499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09" name="TextBox 108"/>
          <p:cNvSpPr txBox="1"/>
          <p:nvPr/>
        </p:nvSpPr>
        <p:spPr>
          <a:xfrm>
            <a:off x="2972877" y="5879179"/>
            <a:ext cx="2600014" cy="646331"/>
          </a:xfrm>
          <a:prstGeom prst="rect">
            <a:avLst/>
          </a:prstGeom>
          <a:noFill/>
        </p:spPr>
        <p:txBody>
          <a:bodyPr wrap="square" rtlCol="0">
            <a:spAutoFit/>
          </a:bodyPr>
          <a:lstStyle/>
          <a:p>
            <a:pPr algn="ctr"/>
            <a:r>
              <a:rPr lang="en-US" b="1" dirty="0">
                <a:solidFill>
                  <a:prstClr val="black"/>
                </a:solidFill>
              </a:rPr>
              <a:t>Aggregated Hypothesis Performance Metrics</a:t>
            </a:r>
          </a:p>
        </p:txBody>
      </p:sp>
      <p:sp>
        <p:nvSpPr>
          <p:cNvPr id="110" name="TextBox 109"/>
          <p:cNvSpPr txBox="1"/>
          <p:nvPr/>
        </p:nvSpPr>
        <p:spPr>
          <a:xfrm>
            <a:off x="-19190" y="3871113"/>
            <a:ext cx="2337675" cy="646331"/>
          </a:xfrm>
          <a:prstGeom prst="rect">
            <a:avLst/>
          </a:prstGeom>
          <a:noFill/>
        </p:spPr>
        <p:txBody>
          <a:bodyPr wrap="square" rtlCol="0">
            <a:spAutoFit/>
          </a:bodyPr>
          <a:lstStyle/>
          <a:p>
            <a:pPr algn="ctr"/>
            <a:r>
              <a:rPr lang="en-US" b="1" dirty="0">
                <a:solidFill>
                  <a:prstClr val="black"/>
                </a:solidFill>
              </a:rPr>
              <a:t>Hypothesis Performance Metrics</a:t>
            </a:r>
          </a:p>
        </p:txBody>
      </p:sp>
      <p:sp>
        <p:nvSpPr>
          <p:cNvPr id="167" name="TextBox 166"/>
          <p:cNvSpPr txBox="1"/>
          <p:nvPr/>
        </p:nvSpPr>
        <p:spPr>
          <a:xfrm>
            <a:off x="1250556" y="1887802"/>
            <a:ext cx="1465471" cy="663984"/>
          </a:xfrm>
          <a:prstGeom prst="rect">
            <a:avLst/>
          </a:prstGeom>
          <a:noFill/>
          <a:ln>
            <a:solidFill>
              <a:schemeClr val="tx1"/>
            </a:solidFill>
            <a:prstDash val="solid"/>
          </a:ln>
        </p:spPr>
        <p:txBody>
          <a:bodyPr wrap="square" rtlCol="0">
            <a:noAutofit/>
          </a:bodyPr>
          <a:lstStyle/>
          <a:p>
            <a:pPr algn="ctr"/>
            <a:r>
              <a:rPr lang="en-US" dirty="0">
                <a:solidFill>
                  <a:prstClr val="black"/>
                </a:solidFill>
              </a:rPr>
              <a:t>Analysis Definition Y</a:t>
            </a:r>
          </a:p>
        </p:txBody>
      </p:sp>
      <p:sp>
        <p:nvSpPr>
          <p:cNvPr id="168" name="TextBox 167"/>
          <p:cNvSpPr txBox="1"/>
          <p:nvPr/>
        </p:nvSpPr>
        <p:spPr>
          <a:xfrm>
            <a:off x="3354543" y="1856419"/>
            <a:ext cx="1465471" cy="663984"/>
          </a:xfrm>
          <a:prstGeom prst="rect">
            <a:avLst/>
          </a:prstGeom>
          <a:noFill/>
          <a:ln>
            <a:solidFill>
              <a:schemeClr val="tx1"/>
            </a:solidFill>
            <a:prstDash val="solid"/>
          </a:ln>
        </p:spPr>
        <p:txBody>
          <a:bodyPr wrap="square" rtlCol="0">
            <a:noAutofit/>
          </a:bodyPr>
          <a:lstStyle/>
          <a:p>
            <a:pPr algn="ctr"/>
            <a:r>
              <a:rPr lang="en-US" dirty="0">
                <a:solidFill>
                  <a:prstClr val="black"/>
                </a:solidFill>
              </a:rPr>
              <a:t>Analysis Definition Y</a:t>
            </a:r>
          </a:p>
        </p:txBody>
      </p:sp>
      <p:sp>
        <p:nvSpPr>
          <p:cNvPr id="169" name="TextBox 168"/>
          <p:cNvSpPr txBox="1"/>
          <p:nvPr/>
        </p:nvSpPr>
        <p:spPr>
          <a:xfrm>
            <a:off x="5550118" y="1833126"/>
            <a:ext cx="1465471" cy="663984"/>
          </a:xfrm>
          <a:prstGeom prst="rect">
            <a:avLst/>
          </a:prstGeom>
          <a:noFill/>
          <a:ln>
            <a:solidFill>
              <a:schemeClr val="tx1"/>
            </a:solidFill>
            <a:prstDash val="solid"/>
          </a:ln>
        </p:spPr>
        <p:txBody>
          <a:bodyPr wrap="square" rtlCol="0">
            <a:noAutofit/>
          </a:bodyPr>
          <a:lstStyle/>
          <a:p>
            <a:pPr algn="ctr"/>
            <a:r>
              <a:rPr lang="en-US" dirty="0">
                <a:solidFill>
                  <a:prstClr val="black"/>
                </a:solidFill>
              </a:rPr>
              <a:t>Analysis Definition Y</a:t>
            </a:r>
          </a:p>
        </p:txBody>
      </p:sp>
      <p:grpSp>
        <p:nvGrpSpPr>
          <p:cNvPr id="170" name="Group 169"/>
          <p:cNvGrpSpPr/>
          <p:nvPr/>
        </p:nvGrpSpPr>
        <p:grpSpPr>
          <a:xfrm>
            <a:off x="5662498" y="5808885"/>
            <a:ext cx="1094355" cy="931382"/>
            <a:chOff x="3879186" y="5658399"/>
            <a:chExt cx="1094355" cy="931382"/>
          </a:xfrm>
        </p:grpSpPr>
        <p:grpSp>
          <p:nvGrpSpPr>
            <p:cNvPr id="171" name="Group 170"/>
            <p:cNvGrpSpPr/>
            <p:nvPr/>
          </p:nvGrpSpPr>
          <p:grpSpPr>
            <a:xfrm>
              <a:off x="3879186" y="5658399"/>
              <a:ext cx="1094355" cy="931382"/>
              <a:chOff x="-2527003" y="836265"/>
              <a:chExt cx="1216926" cy="1136506"/>
            </a:xfrm>
          </p:grpSpPr>
          <p:grpSp>
            <p:nvGrpSpPr>
              <p:cNvPr id="177" name="Group 176"/>
              <p:cNvGrpSpPr/>
              <p:nvPr/>
            </p:nvGrpSpPr>
            <p:grpSpPr>
              <a:xfrm>
                <a:off x="-2519099" y="836265"/>
                <a:ext cx="1209022" cy="1136506"/>
                <a:chOff x="-2519099" y="836265"/>
                <a:chExt cx="1209022" cy="1136506"/>
              </a:xfrm>
            </p:grpSpPr>
            <p:sp>
              <p:nvSpPr>
                <p:cNvPr id="183" name="TextBox 182"/>
                <p:cNvSpPr txBox="1"/>
                <p:nvPr/>
              </p:nvSpPr>
              <p:spPr>
                <a:xfrm>
                  <a:off x="-2519099" y="836265"/>
                  <a:ext cx="301209" cy="1135285"/>
                </a:xfrm>
                <a:prstGeom prst="rect">
                  <a:avLst/>
                </a:prstGeom>
                <a:noFill/>
                <a:ln>
                  <a:solidFill>
                    <a:schemeClr val="tx1"/>
                  </a:solidFill>
                  <a:prstDash val="solid"/>
                </a:ln>
              </p:spPr>
              <p:txBody>
                <a:bodyPr wrap="square" rtlCol="0">
                  <a:noAutofit/>
                </a:bodyPr>
                <a:lstStyle/>
                <a:p>
                  <a:pPr algn="ctr"/>
                  <a:endParaRPr lang="en-US" dirty="0">
                    <a:solidFill>
                      <a:prstClr val="black"/>
                    </a:solidFill>
                  </a:endParaRPr>
                </a:p>
              </p:txBody>
            </p:sp>
            <p:sp>
              <p:nvSpPr>
                <p:cNvPr id="184" name="TextBox 183"/>
                <p:cNvSpPr txBox="1"/>
                <p:nvPr/>
              </p:nvSpPr>
              <p:spPr>
                <a:xfrm>
                  <a:off x="-2217890" y="836266"/>
                  <a:ext cx="301209" cy="1135285"/>
                </a:xfrm>
                <a:prstGeom prst="rect">
                  <a:avLst/>
                </a:prstGeom>
                <a:noFill/>
                <a:ln>
                  <a:solidFill>
                    <a:schemeClr val="tx1"/>
                  </a:solidFill>
                  <a:prstDash val="solid"/>
                </a:ln>
              </p:spPr>
              <p:txBody>
                <a:bodyPr wrap="square" rtlCol="0">
                  <a:noAutofit/>
                </a:bodyPr>
                <a:lstStyle/>
                <a:p>
                  <a:pPr algn="ctr"/>
                  <a:endParaRPr lang="en-US" dirty="0">
                    <a:solidFill>
                      <a:prstClr val="black"/>
                    </a:solidFill>
                  </a:endParaRPr>
                </a:p>
              </p:txBody>
            </p:sp>
            <p:sp>
              <p:nvSpPr>
                <p:cNvPr id="185" name="TextBox 184"/>
                <p:cNvSpPr txBox="1"/>
                <p:nvPr/>
              </p:nvSpPr>
              <p:spPr>
                <a:xfrm>
                  <a:off x="-1914290" y="837486"/>
                  <a:ext cx="301209" cy="1135285"/>
                </a:xfrm>
                <a:prstGeom prst="rect">
                  <a:avLst/>
                </a:prstGeom>
                <a:noFill/>
                <a:ln>
                  <a:solidFill>
                    <a:schemeClr val="tx1"/>
                  </a:solidFill>
                  <a:prstDash val="solid"/>
                </a:ln>
              </p:spPr>
              <p:txBody>
                <a:bodyPr wrap="square" rtlCol="0">
                  <a:noAutofit/>
                </a:bodyPr>
                <a:lstStyle/>
                <a:p>
                  <a:pPr algn="ctr"/>
                  <a:endParaRPr lang="en-US" dirty="0">
                    <a:solidFill>
                      <a:prstClr val="black"/>
                    </a:solidFill>
                  </a:endParaRPr>
                </a:p>
              </p:txBody>
            </p:sp>
            <p:sp>
              <p:nvSpPr>
                <p:cNvPr id="186" name="TextBox 185"/>
                <p:cNvSpPr txBox="1"/>
                <p:nvPr/>
              </p:nvSpPr>
              <p:spPr>
                <a:xfrm>
                  <a:off x="-1611286" y="837486"/>
                  <a:ext cx="301209" cy="1135285"/>
                </a:xfrm>
                <a:prstGeom prst="rect">
                  <a:avLst/>
                </a:prstGeom>
                <a:noFill/>
                <a:ln>
                  <a:solidFill>
                    <a:schemeClr val="tx1"/>
                  </a:solidFill>
                  <a:prstDash val="solid"/>
                </a:ln>
              </p:spPr>
              <p:txBody>
                <a:bodyPr wrap="square" rtlCol="0">
                  <a:noAutofit/>
                </a:bodyPr>
                <a:lstStyle/>
                <a:p>
                  <a:pPr algn="ctr"/>
                  <a:endParaRPr lang="en-US" dirty="0">
                    <a:solidFill>
                      <a:prstClr val="black"/>
                    </a:solidFill>
                  </a:endParaRPr>
                </a:p>
              </p:txBody>
            </p:sp>
          </p:grpSp>
          <p:grpSp>
            <p:nvGrpSpPr>
              <p:cNvPr id="178" name="Group 177"/>
              <p:cNvGrpSpPr/>
              <p:nvPr/>
            </p:nvGrpSpPr>
            <p:grpSpPr>
              <a:xfrm rot="16200000">
                <a:off x="-2480014" y="799591"/>
                <a:ext cx="1122948" cy="1216926"/>
                <a:chOff x="-2519099" y="836265"/>
                <a:chExt cx="1209025" cy="1136508"/>
              </a:xfrm>
            </p:grpSpPr>
            <p:sp>
              <p:nvSpPr>
                <p:cNvPr id="179" name="TextBox 178"/>
                <p:cNvSpPr txBox="1"/>
                <p:nvPr/>
              </p:nvSpPr>
              <p:spPr>
                <a:xfrm>
                  <a:off x="-2519099" y="836265"/>
                  <a:ext cx="301209" cy="1135285"/>
                </a:xfrm>
                <a:prstGeom prst="rect">
                  <a:avLst/>
                </a:prstGeom>
                <a:noFill/>
                <a:ln>
                  <a:solidFill>
                    <a:schemeClr val="tx1"/>
                  </a:solidFill>
                  <a:prstDash val="solid"/>
                </a:ln>
              </p:spPr>
              <p:txBody>
                <a:bodyPr wrap="square" rtlCol="0">
                  <a:noAutofit/>
                </a:bodyPr>
                <a:lstStyle/>
                <a:p>
                  <a:pPr algn="ctr"/>
                  <a:endParaRPr lang="en-US" dirty="0">
                    <a:solidFill>
                      <a:prstClr val="black"/>
                    </a:solidFill>
                  </a:endParaRPr>
                </a:p>
              </p:txBody>
            </p:sp>
            <p:sp>
              <p:nvSpPr>
                <p:cNvPr id="180" name="TextBox 179"/>
                <p:cNvSpPr txBox="1"/>
                <p:nvPr/>
              </p:nvSpPr>
              <p:spPr>
                <a:xfrm>
                  <a:off x="-2217890" y="836266"/>
                  <a:ext cx="301209" cy="1135285"/>
                </a:xfrm>
                <a:prstGeom prst="rect">
                  <a:avLst/>
                </a:prstGeom>
                <a:noFill/>
                <a:ln>
                  <a:solidFill>
                    <a:schemeClr val="tx1"/>
                  </a:solidFill>
                  <a:prstDash val="solid"/>
                </a:ln>
              </p:spPr>
              <p:txBody>
                <a:bodyPr wrap="square" rtlCol="0">
                  <a:noAutofit/>
                </a:bodyPr>
                <a:lstStyle/>
                <a:p>
                  <a:pPr algn="ctr"/>
                  <a:endParaRPr lang="en-US" dirty="0">
                    <a:solidFill>
                      <a:prstClr val="black"/>
                    </a:solidFill>
                  </a:endParaRPr>
                </a:p>
              </p:txBody>
            </p:sp>
            <p:sp>
              <p:nvSpPr>
                <p:cNvPr id="181" name="TextBox 180"/>
                <p:cNvSpPr txBox="1"/>
                <p:nvPr/>
              </p:nvSpPr>
              <p:spPr>
                <a:xfrm>
                  <a:off x="-1914290" y="837486"/>
                  <a:ext cx="301209" cy="1135285"/>
                </a:xfrm>
                <a:prstGeom prst="rect">
                  <a:avLst/>
                </a:prstGeom>
                <a:noFill/>
                <a:ln>
                  <a:solidFill>
                    <a:schemeClr val="tx1"/>
                  </a:solidFill>
                  <a:prstDash val="solid"/>
                </a:ln>
              </p:spPr>
              <p:txBody>
                <a:bodyPr wrap="square" rtlCol="0">
                  <a:noAutofit/>
                </a:bodyPr>
                <a:lstStyle/>
                <a:p>
                  <a:pPr algn="ctr"/>
                  <a:endParaRPr lang="en-US" dirty="0">
                    <a:solidFill>
                      <a:prstClr val="black"/>
                    </a:solidFill>
                  </a:endParaRPr>
                </a:p>
              </p:txBody>
            </p:sp>
            <p:sp>
              <p:nvSpPr>
                <p:cNvPr id="182" name="TextBox 181"/>
                <p:cNvSpPr txBox="1"/>
                <p:nvPr/>
              </p:nvSpPr>
              <p:spPr>
                <a:xfrm>
                  <a:off x="-1611282" y="837488"/>
                  <a:ext cx="301208" cy="1135285"/>
                </a:xfrm>
                <a:prstGeom prst="rect">
                  <a:avLst/>
                </a:prstGeom>
                <a:noFill/>
                <a:ln>
                  <a:solidFill>
                    <a:schemeClr val="tx1"/>
                  </a:solidFill>
                  <a:prstDash val="solid"/>
                </a:ln>
              </p:spPr>
              <p:txBody>
                <a:bodyPr wrap="square" rtlCol="0">
                  <a:noAutofit/>
                </a:bodyPr>
                <a:lstStyle/>
                <a:p>
                  <a:pPr algn="ctr"/>
                  <a:endParaRPr lang="en-US" dirty="0">
                    <a:solidFill>
                      <a:prstClr val="black"/>
                    </a:solidFill>
                  </a:endParaRPr>
                </a:p>
              </p:txBody>
            </p:sp>
          </p:grpSp>
        </p:grpSp>
        <p:sp>
          <p:nvSpPr>
            <p:cNvPr id="172" name="TextBox 171"/>
            <p:cNvSpPr txBox="1"/>
            <p:nvPr/>
          </p:nvSpPr>
          <p:spPr>
            <a:xfrm>
              <a:off x="3880362" y="6102362"/>
              <a:ext cx="543946" cy="487419"/>
            </a:xfrm>
            <a:prstGeom prst="rect">
              <a:avLst/>
            </a:prstGeom>
            <a:solidFill>
              <a:srgbClr val="3366FF">
                <a:alpha val="50000"/>
              </a:srgbClr>
            </a:solidFill>
            <a:ln>
              <a:noFill/>
              <a:prstDash val="solid"/>
            </a:ln>
          </p:spPr>
          <p:txBody>
            <a:bodyPr wrap="square" rtlCol="0">
              <a:noAutofit/>
            </a:bodyPr>
            <a:lstStyle/>
            <a:p>
              <a:pPr algn="ctr"/>
              <a:endParaRPr lang="en-US" dirty="0">
                <a:solidFill>
                  <a:prstClr val="black"/>
                </a:solidFill>
              </a:endParaRPr>
            </a:p>
          </p:txBody>
        </p:sp>
        <p:sp>
          <p:nvSpPr>
            <p:cNvPr id="173" name="TextBox 172"/>
            <p:cNvSpPr txBox="1"/>
            <p:nvPr/>
          </p:nvSpPr>
          <p:spPr>
            <a:xfrm>
              <a:off x="3879187" y="5658399"/>
              <a:ext cx="545122" cy="443963"/>
            </a:xfrm>
            <a:prstGeom prst="rect">
              <a:avLst/>
            </a:prstGeom>
            <a:solidFill>
              <a:srgbClr val="3366FF">
                <a:alpha val="50000"/>
              </a:srgbClr>
            </a:solidFill>
            <a:ln>
              <a:noFill/>
              <a:prstDash val="solid"/>
            </a:ln>
          </p:spPr>
          <p:txBody>
            <a:bodyPr wrap="square" rtlCol="0">
              <a:noAutofit/>
            </a:bodyPr>
            <a:lstStyle/>
            <a:p>
              <a:pPr algn="ctr"/>
              <a:endParaRPr lang="en-US" dirty="0">
                <a:solidFill>
                  <a:prstClr val="black"/>
                </a:solidFill>
              </a:endParaRPr>
            </a:p>
          </p:txBody>
        </p:sp>
        <p:sp>
          <p:nvSpPr>
            <p:cNvPr id="175" name="TextBox 174"/>
            <p:cNvSpPr txBox="1"/>
            <p:nvPr/>
          </p:nvSpPr>
          <p:spPr>
            <a:xfrm>
              <a:off x="4413075" y="5670747"/>
              <a:ext cx="545122" cy="443963"/>
            </a:xfrm>
            <a:prstGeom prst="rect">
              <a:avLst/>
            </a:prstGeom>
            <a:solidFill>
              <a:srgbClr val="3366FF">
                <a:alpha val="50000"/>
              </a:srgbClr>
            </a:solidFill>
            <a:ln>
              <a:noFill/>
              <a:prstDash val="solid"/>
            </a:ln>
          </p:spPr>
          <p:txBody>
            <a:bodyPr wrap="square" rtlCol="0">
              <a:noAutofit/>
            </a:bodyPr>
            <a:lstStyle/>
            <a:p>
              <a:pPr algn="ctr"/>
              <a:endParaRPr lang="en-US" dirty="0">
                <a:solidFill>
                  <a:prstClr val="black"/>
                </a:solidFill>
              </a:endParaRPr>
            </a:p>
          </p:txBody>
        </p:sp>
        <p:sp>
          <p:nvSpPr>
            <p:cNvPr id="176" name="TextBox 175"/>
            <p:cNvSpPr txBox="1"/>
            <p:nvPr/>
          </p:nvSpPr>
          <p:spPr>
            <a:xfrm>
              <a:off x="4413075" y="6100223"/>
              <a:ext cx="545122" cy="489558"/>
            </a:xfrm>
            <a:prstGeom prst="rect">
              <a:avLst/>
            </a:prstGeom>
            <a:solidFill>
              <a:srgbClr val="3366FF">
                <a:alpha val="50000"/>
              </a:srgbClr>
            </a:solidFill>
            <a:ln>
              <a:noFill/>
              <a:prstDash val="solid"/>
            </a:ln>
          </p:spPr>
          <p:txBody>
            <a:bodyPr wrap="square" rtlCol="0">
              <a:noAutofit/>
            </a:bodyPr>
            <a:lstStyle/>
            <a:p>
              <a:pPr algn="ctr"/>
              <a:endParaRPr lang="en-US" dirty="0">
                <a:solidFill>
                  <a:prstClr val="black"/>
                </a:solidFill>
              </a:endParaRPr>
            </a:p>
          </p:txBody>
        </p:sp>
      </p:grpSp>
      <p:sp>
        <p:nvSpPr>
          <p:cNvPr id="188" name="TextBox 187"/>
          <p:cNvSpPr txBox="1"/>
          <p:nvPr/>
        </p:nvSpPr>
        <p:spPr>
          <a:xfrm>
            <a:off x="1067718" y="548680"/>
            <a:ext cx="3214489" cy="369332"/>
          </a:xfrm>
          <a:prstGeom prst="rect">
            <a:avLst/>
          </a:prstGeom>
          <a:noFill/>
        </p:spPr>
        <p:txBody>
          <a:bodyPr wrap="square" rtlCol="0">
            <a:spAutoFit/>
          </a:bodyPr>
          <a:lstStyle/>
          <a:p>
            <a:pPr algn="ctr"/>
            <a:r>
              <a:rPr lang="en-US" b="1" dirty="0">
                <a:solidFill>
                  <a:prstClr val="black"/>
                </a:solidFill>
              </a:rPr>
              <a:t>Hypothesis/Trial Methodology</a:t>
            </a:r>
          </a:p>
        </p:txBody>
      </p:sp>
      <p:grpSp>
        <p:nvGrpSpPr>
          <p:cNvPr id="189" name="Group 188"/>
          <p:cNvGrpSpPr/>
          <p:nvPr/>
        </p:nvGrpSpPr>
        <p:grpSpPr>
          <a:xfrm>
            <a:off x="4317984" y="530289"/>
            <a:ext cx="1094355" cy="931382"/>
            <a:chOff x="3879186" y="5658399"/>
            <a:chExt cx="1094355" cy="931382"/>
          </a:xfrm>
        </p:grpSpPr>
        <p:grpSp>
          <p:nvGrpSpPr>
            <p:cNvPr id="190" name="Group 189"/>
            <p:cNvGrpSpPr/>
            <p:nvPr/>
          </p:nvGrpSpPr>
          <p:grpSpPr>
            <a:xfrm>
              <a:off x="3879186" y="5658399"/>
              <a:ext cx="1094355" cy="931382"/>
              <a:chOff x="-2527003" y="836265"/>
              <a:chExt cx="1216926" cy="1136506"/>
            </a:xfrm>
          </p:grpSpPr>
          <p:grpSp>
            <p:nvGrpSpPr>
              <p:cNvPr id="195" name="Group 194"/>
              <p:cNvGrpSpPr/>
              <p:nvPr/>
            </p:nvGrpSpPr>
            <p:grpSpPr>
              <a:xfrm>
                <a:off x="-2519099" y="836265"/>
                <a:ext cx="1209022" cy="1136506"/>
                <a:chOff x="-2519099" y="836265"/>
                <a:chExt cx="1209022" cy="1136506"/>
              </a:xfrm>
            </p:grpSpPr>
            <p:sp>
              <p:nvSpPr>
                <p:cNvPr id="244" name="TextBox 243"/>
                <p:cNvSpPr txBox="1"/>
                <p:nvPr/>
              </p:nvSpPr>
              <p:spPr>
                <a:xfrm>
                  <a:off x="-2519099" y="836265"/>
                  <a:ext cx="301209" cy="1135285"/>
                </a:xfrm>
                <a:prstGeom prst="rect">
                  <a:avLst/>
                </a:prstGeom>
                <a:noFill/>
                <a:ln>
                  <a:solidFill>
                    <a:schemeClr val="tx1"/>
                  </a:solidFill>
                  <a:prstDash val="solid"/>
                </a:ln>
              </p:spPr>
              <p:txBody>
                <a:bodyPr wrap="square" rtlCol="0">
                  <a:noAutofit/>
                </a:bodyPr>
                <a:lstStyle/>
                <a:p>
                  <a:pPr algn="ctr"/>
                  <a:endParaRPr lang="en-US" dirty="0">
                    <a:solidFill>
                      <a:prstClr val="black"/>
                    </a:solidFill>
                  </a:endParaRPr>
                </a:p>
              </p:txBody>
            </p:sp>
            <p:sp>
              <p:nvSpPr>
                <p:cNvPr id="245" name="TextBox 244"/>
                <p:cNvSpPr txBox="1"/>
                <p:nvPr/>
              </p:nvSpPr>
              <p:spPr>
                <a:xfrm>
                  <a:off x="-2217890" y="836266"/>
                  <a:ext cx="301209" cy="1135285"/>
                </a:xfrm>
                <a:prstGeom prst="rect">
                  <a:avLst/>
                </a:prstGeom>
                <a:noFill/>
                <a:ln>
                  <a:solidFill>
                    <a:schemeClr val="tx1"/>
                  </a:solidFill>
                  <a:prstDash val="solid"/>
                </a:ln>
              </p:spPr>
              <p:txBody>
                <a:bodyPr wrap="square" rtlCol="0">
                  <a:noAutofit/>
                </a:bodyPr>
                <a:lstStyle/>
                <a:p>
                  <a:pPr algn="ctr"/>
                  <a:endParaRPr lang="en-US" dirty="0">
                    <a:solidFill>
                      <a:prstClr val="black"/>
                    </a:solidFill>
                  </a:endParaRPr>
                </a:p>
              </p:txBody>
            </p:sp>
            <p:sp>
              <p:nvSpPr>
                <p:cNvPr id="246" name="TextBox 245"/>
                <p:cNvSpPr txBox="1"/>
                <p:nvPr/>
              </p:nvSpPr>
              <p:spPr>
                <a:xfrm>
                  <a:off x="-1914290" y="837486"/>
                  <a:ext cx="301209" cy="1135285"/>
                </a:xfrm>
                <a:prstGeom prst="rect">
                  <a:avLst/>
                </a:prstGeom>
                <a:noFill/>
                <a:ln>
                  <a:solidFill>
                    <a:schemeClr val="tx1"/>
                  </a:solidFill>
                  <a:prstDash val="solid"/>
                </a:ln>
              </p:spPr>
              <p:txBody>
                <a:bodyPr wrap="square" rtlCol="0">
                  <a:noAutofit/>
                </a:bodyPr>
                <a:lstStyle/>
                <a:p>
                  <a:pPr algn="ctr"/>
                  <a:endParaRPr lang="en-US" dirty="0">
                    <a:solidFill>
                      <a:prstClr val="black"/>
                    </a:solidFill>
                  </a:endParaRPr>
                </a:p>
              </p:txBody>
            </p:sp>
            <p:sp>
              <p:nvSpPr>
                <p:cNvPr id="247" name="TextBox 246"/>
                <p:cNvSpPr txBox="1"/>
                <p:nvPr/>
              </p:nvSpPr>
              <p:spPr>
                <a:xfrm>
                  <a:off x="-1611286" y="837486"/>
                  <a:ext cx="301209" cy="1135285"/>
                </a:xfrm>
                <a:prstGeom prst="rect">
                  <a:avLst/>
                </a:prstGeom>
                <a:noFill/>
                <a:ln>
                  <a:solidFill>
                    <a:schemeClr val="tx1"/>
                  </a:solidFill>
                  <a:prstDash val="solid"/>
                </a:ln>
              </p:spPr>
              <p:txBody>
                <a:bodyPr wrap="square" rtlCol="0">
                  <a:noAutofit/>
                </a:bodyPr>
                <a:lstStyle/>
                <a:p>
                  <a:pPr algn="ctr"/>
                  <a:endParaRPr lang="en-US" dirty="0">
                    <a:solidFill>
                      <a:prstClr val="black"/>
                    </a:solidFill>
                  </a:endParaRPr>
                </a:p>
              </p:txBody>
            </p:sp>
          </p:grpSp>
          <p:grpSp>
            <p:nvGrpSpPr>
              <p:cNvPr id="196" name="Group 195"/>
              <p:cNvGrpSpPr/>
              <p:nvPr/>
            </p:nvGrpSpPr>
            <p:grpSpPr>
              <a:xfrm rot="16200000">
                <a:off x="-2480014" y="799591"/>
                <a:ext cx="1122948" cy="1216926"/>
                <a:chOff x="-2519099" y="836265"/>
                <a:chExt cx="1209025" cy="1136508"/>
              </a:xfrm>
            </p:grpSpPr>
            <p:sp>
              <p:nvSpPr>
                <p:cNvPr id="197" name="TextBox 196"/>
                <p:cNvSpPr txBox="1"/>
                <p:nvPr/>
              </p:nvSpPr>
              <p:spPr>
                <a:xfrm>
                  <a:off x="-2519099" y="836265"/>
                  <a:ext cx="301209" cy="1135285"/>
                </a:xfrm>
                <a:prstGeom prst="rect">
                  <a:avLst/>
                </a:prstGeom>
                <a:noFill/>
                <a:ln>
                  <a:solidFill>
                    <a:schemeClr val="tx1"/>
                  </a:solidFill>
                  <a:prstDash val="solid"/>
                </a:ln>
              </p:spPr>
              <p:txBody>
                <a:bodyPr wrap="square" rtlCol="0">
                  <a:noAutofit/>
                </a:bodyPr>
                <a:lstStyle/>
                <a:p>
                  <a:pPr algn="ctr"/>
                  <a:endParaRPr lang="en-US" dirty="0">
                    <a:solidFill>
                      <a:prstClr val="black"/>
                    </a:solidFill>
                  </a:endParaRPr>
                </a:p>
              </p:txBody>
            </p:sp>
            <p:sp>
              <p:nvSpPr>
                <p:cNvPr id="199" name="TextBox 198"/>
                <p:cNvSpPr txBox="1"/>
                <p:nvPr/>
              </p:nvSpPr>
              <p:spPr>
                <a:xfrm>
                  <a:off x="-2217890" y="836266"/>
                  <a:ext cx="301209" cy="1135285"/>
                </a:xfrm>
                <a:prstGeom prst="rect">
                  <a:avLst/>
                </a:prstGeom>
                <a:noFill/>
                <a:ln>
                  <a:solidFill>
                    <a:schemeClr val="tx1"/>
                  </a:solidFill>
                  <a:prstDash val="solid"/>
                </a:ln>
              </p:spPr>
              <p:txBody>
                <a:bodyPr wrap="square" rtlCol="0">
                  <a:noAutofit/>
                </a:bodyPr>
                <a:lstStyle/>
                <a:p>
                  <a:pPr algn="ctr"/>
                  <a:endParaRPr lang="en-US" dirty="0">
                    <a:solidFill>
                      <a:prstClr val="black"/>
                    </a:solidFill>
                  </a:endParaRPr>
                </a:p>
              </p:txBody>
            </p:sp>
            <p:sp>
              <p:nvSpPr>
                <p:cNvPr id="200" name="TextBox 199"/>
                <p:cNvSpPr txBox="1"/>
                <p:nvPr/>
              </p:nvSpPr>
              <p:spPr>
                <a:xfrm>
                  <a:off x="-1914290" y="837486"/>
                  <a:ext cx="301209" cy="1135285"/>
                </a:xfrm>
                <a:prstGeom prst="rect">
                  <a:avLst/>
                </a:prstGeom>
                <a:noFill/>
                <a:ln>
                  <a:solidFill>
                    <a:schemeClr val="tx1"/>
                  </a:solidFill>
                  <a:prstDash val="solid"/>
                </a:ln>
              </p:spPr>
              <p:txBody>
                <a:bodyPr wrap="square" rtlCol="0">
                  <a:noAutofit/>
                </a:bodyPr>
                <a:lstStyle/>
                <a:p>
                  <a:pPr algn="ctr"/>
                  <a:endParaRPr lang="en-US" dirty="0">
                    <a:solidFill>
                      <a:prstClr val="black"/>
                    </a:solidFill>
                  </a:endParaRPr>
                </a:p>
              </p:txBody>
            </p:sp>
            <p:sp>
              <p:nvSpPr>
                <p:cNvPr id="243" name="TextBox 242"/>
                <p:cNvSpPr txBox="1"/>
                <p:nvPr/>
              </p:nvSpPr>
              <p:spPr>
                <a:xfrm>
                  <a:off x="-1611282" y="837488"/>
                  <a:ext cx="301208" cy="1135285"/>
                </a:xfrm>
                <a:prstGeom prst="rect">
                  <a:avLst/>
                </a:prstGeom>
                <a:noFill/>
                <a:ln>
                  <a:solidFill>
                    <a:schemeClr val="tx1"/>
                  </a:solidFill>
                  <a:prstDash val="solid"/>
                </a:ln>
              </p:spPr>
              <p:txBody>
                <a:bodyPr wrap="square" rtlCol="0">
                  <a:noAutofit/>
                </a:bodyPr>
                <a:lstStyle/>
                <a:p>
                  <a:pPr algn="ctr"/>
                  <a:endParaRPr lang="en-US" dirty="0">
                    <a:solidFill>
                      <a:prstClr val="black"/>
                    </a:solidFill>
                  </a:endParaRPr>
                </a:p>
              </p:txBody>
            </p:sp>
          </p:grpSp>
        </p:grpSp>
        <p:sp>
          <p:nvSpPr>
            <p:cNvPr id="191" name="TextBox 190"/>
            <p:cNvSpPr txBox="1"/>
            <p:nvPr/>
          </p:nvSpPr>
          <p:spPr>
            <a:xfrm>
              <a:off x="3880362" y="6102362"/>
              <a:ext cx="543946" cy="487419"/>
            </a:xfrm>
            <a:prstGeom prst="rect">
              <a:avLst/>
            </a:prstGeom>
            <a:solidFill>
              <a:srgbClr val="FF0000">
                <a:alpha val="50000"/>
              </a:srgbClr>
            </a:solidFill>
            <a:ln>
              <a:noFill/>
              <a:prstDash val="solid"/>
            </a:ln>
          </p:spPr>
          <p:txBody>
            <a:bodyPr wrap="square" rtlCol="0">
              <a:noAutofit/>
            </a:bodyPr>
            <a:lstStyle/>
            <a:p>
              <a:pPr algn="ctr"/>
              <a:endParaRPr lang="en-US" dirty="0">
                <a:solidFill>
                  <a:prstClr val="black"/>
                </a:solidFill>
              </a:endParaRPr>
            </a:p>
          </p:txBody>
        </p:sp>
        <p:sp>
          <p:nvSpPr>
            <p:cNvPr id="192" name="TextBox 191"/>
            <p:cNvSpPr txBox="1"/>
            <p:nvPr/>
          </p:nvSpPr>
          <p:spPr>
            <a:xfrm>
              <a:off x="3879187" y="5658399"/>
              <a:ext cx="545122" cy="443963"/>
            </a:xfrm>
            <a:prstGeom prst="rect">
              <a:avLst/>
            </a:prstGeom>
            <a:solidFill>
              <a:srgbClr val="008000">
                <a:alpha val="50000"/>
              </a:srgbClr>
            </a:solidFill>
            <a:ln>
              <a:noFill/>
              <a:prstDash val="solid"/>
            </a:ln>
          </p:spPr>
          <p:txBody>
            <a:bodyPr wrap="square" rtlCol="0">
              <a:noAutofit/>
            </a:bodyPr>
            <a:lstStyle/>
            <a:p>
              <a:pPr algn="ctr"/>
              <a:endParaRPr lang="en-US" dirty="0">
                <a:solidFill>
                  <a:prstClr val="black"/>
                </a:solidFill>
              </a:endParaRPr>
            </a:p>
          </p:txBody>
        </p:sp>
        <p:sp>
          <p:nvSpPr>
            <p:cNvPr id="193" name="TextBox 192"/>
            <p:cNvSpPr txBox="1"/>
            <p:nvPr/>
          </p:nvSpPr>
          <p:spPr>
            <a:xfrm>
              <a:off x="4413075" y="5670747"/>
              <a:ext cx="545122" cy="443963"/>
            </a:xfrm>
            <a:prstGeom prst="rect">
              <a:avLst/>
            </a:prstGeom>
            <a:solidFill>
              <a:srgbClr val="FF6600">
                <a:alpha val="50000"/>
              </a:srgbClr>
            </a:solidFill>
            <a:ln>
              <a:noFill/>
              <a:prstDash val="solid"/>
            </a:ln>
          </p:spPr>
          <p:txBody>
            <a:bodyPr wrap="square" rtlCol="0">
              <a:noAutofit/>
            </a:bodyPr>
            <a:lstStyle/>
            <a:p>
              <a:pPr algn="ctr"/>
              <a:endParaRPr lang="en-US" dirty="0">
                <a:solidFill>
                  <a:prstClr val="black"/>
                </a:solidFill>
              </a:endParaRPr>
            </a:p>
          </p:txBody>
        </p:sp>
        <p:sp>
          <p:nvSpPr>
            <p:cNvPr id="194" name="TextBox 193"/>
            <p:cNvSpPr txBox="1"/>
            <p:nvPr/>
          </p:nvSpPr>
          <p:spPr>
            <a:xfrm>
              <a:off x="4413075" y="6100223"/>
              <a:ext cx="545122" cy="489558"/>
            </a:xfrm>
            <a:prstGeom prst="rect">
              <a:avLst/>
            </a:prstGeom>
            <a:solidFill>
              <a:srgbClr val="3366FF">
                <a:alpha val="50000"/>
              </a:srgbClr>
            </a:solidFill>
            <a:ln>
              <a:noFill/>
              <a:prstDash val="solid"/>
            </a:ln>
          </p:spPr>
          <p:txBody>
            <a:bodyPr wrap="square" rtlCol="0">
              <a:noAutofit/>
            </a:bodyPr>
            <a:lstStyle/>
            <a:p>
              <a:pPr algn="ctr"/>
              <a:endParaRPr lang="en-US" dirty="0">
                <a:solidFill>
                  <a:prstClr val="black"/>
                </a:solidFill>
              </a:endParaRPr>
            </a:p>
          </p:txBody>
        </p:sp>
      </p:grpSp>
      <p:sp>
        <p:nvSpPr>
          <p:cNvPr id="248" name="Down Arrow 247"/>
          <p:cNvSpPr/>
          <p:nvPr/>
        </p:nvSpPr>
        <p:spPr>
          <a:xfrm rot="2252063">
            <a:off x="4050051" y="1282800"/>
            <a:ext cx="478396" cy="576589"/>
          </a:xfrm>
          <a:prstGeom prst="downArrow">
            <a:avLst>
              <a:gd name="adj1" fmla="val 22113"/>
              <a:gd name="adj2" fmla="val 4499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49" name="Down Arrow 248"/>
          <p:cNvSpPr/>
          <p:nvPr/>
        </p:nvSpPr>
        <p:spPr>
          <a:xfrm rot="4028519">
            <a:off x="3075833" y="434603"/>
            <a:ext cx="507099" cy="1886952"/>
          </a:xfrm>
          <a:prstGeom prst="downArrow">
            <a:avLst>
              <a:gd name="adj1" fmla="val 22113"/>
              <a:gd name="adj2" fmla="val 4499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67" name="Down Arrow 266"/>
          <p:cNvSpPr/>
          <p:nvPr/>
        </p:nvSpPr>
        <p:spPr>
          <a:xfrm rot="17445095">
            <a:off x="6146028" y="401568"/>
            <a:ext cx="478396" cy="1694681"/>
          </a:xfrm>
          <a:prstGeom prst="downArrow">
            <a:avLst>
              <a:gd name="adj1" fmla="val 22113"/>
              <a:gd name="adj2" fmla="val 4499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68" name="Down Arrow 267"/>
          <p:cNvSpPr/>
          <p:nvPr/>
        </p:nvSpPr>
        <p:spPr>
          <a:xfrm rot="18504035">
            <a:off x="5297295" y="1230934"/>
            <a:ext cx="552545" cy="632483"/>
          </a:xfrm>
          <a:prstGeom prst="downArrow">
            <a:avLst>
              <a:gd name="adj1" fmla="val 22113"/>
              <a:gd name="adj2" fmla="val 4499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nvGrpSpPr>
          <p:cNvPr id="285" name="Group 284"/>
          <p:cNvGrpSpPr/>
          <p:nvPr/>
        </p:nvGrpSpPr>
        <p:grpSpPr>
          <a:xfrm>
            <a:off x="2344357" y="3961533"/>
            <a:ext cx="548592" cy="482549"/>
            <a:chOff x="3879186" y="5658399"/>
            <a:chExt cx="1094355" cy="931382"/>
          </a:xfrm>
        </p:grpSpPr>
        <p:grpSp>
          <p:nvGrpSpPr>
            <p:cNvPr id="286" name="Group 285"/>
            <p:cNvGrpSpPr/>
            <p:nvPr/>
          </p:nvGrpSpPr>
          <p:grpSpPr>
            <a:xfrm>
              <a:off x="3879186" y="5658399"/>
              <a:ext cx="1094355" cy="931382"/>
              <a:chOff x="-2527003" y="836265"/>
              <a:chExt cx="1216926" cy="1136506"/>
            </a:xfrm>
          </p:grpSpPr>
          <p:grpSp>
            <p:nvGrpSpPr>
              <p:cNvPr id="291" name="Group 290"/>
              <p:cNvGrpSpPr/>
              <p:nvPr/>
            </p:nvGrpSpPr>
            <p:grpSpPr>
              <a:xfrm>
                <a:off x="-2519099" y="836265"/>
                <a:ext cx="1209022" cy="1136506"/>
                <a:chOff x="-2519099" y="836265"/>
                <a:chExt cx="1209022" cy="1136506"/>
              </a:xfrm>
            </p:grpSpPr>
            <p:sp>
              <p:nvSpPr>
                <p:cNvPr id="297" name="TextBox 296"/>
                <p:cNvSpPr txBox="1"/>
                <p:nvPr/>
              </p:nvSpPr>
              <p:spPr>
                <a:xfrm>
                  <a:off x="-2519099" y="836265"/>
                  <a:ext cx="301209" cy="1135285"/>
                </a:xfrm>
                <a:prstGeom prst="rect">
                  <a:avLst/>
                </a:prstGeom>
                <a:noFill/>
                <a:ln>
                  <a:solidFill>
                    <a:schemeClr val="tx1"/>
                  </a:solidFill>
                  <a:prstDash val="solid"/>
                </a:ln>
              </p:spPr>
              <p:txBody>
                <a:bodyPr wrap="square" rtlCol="0">
                  <a:noAutofit/>
                </a:bodyPr>
                <a:lstStyle/>
                <a:p>
                  <a:pPr algn="ctr"/>
                  <a:endParaRPr lang="en-US" dirty="0">
                    <a:solidFill>
                      <a:prstClr val="black"/>
                    </a:solidFill>
                  </a:endParaRPr>
                </a:p>
              </p:txBody>
            </p:sp>
            <p:sp>
              <p:nvSpPr>
                <p:cNvPr id="298" name="TextBox 297"/>
                <p:cNvSpPr txBox="1"/>
                <p:nvPr/>
              </p:nvSpPr>
              <p:spPr>
                <a:xfrm>
                  <a:off x="-2217890" y="836266"/>
                  <a:ext cx="301209" cy="1135285"/>
                </a:xfrm>
                <a:prstGeom prst="rect">
                  <a:avLst/>
                </a:prstGeom>
                <a:noFill/>
                <a:ln>
                  <a:solidFill>
                    <a:schemeClr val="tx1"/>
                  </a:solidFill>
                  <a:prstDash val="solid"/>
                </a:ln>
              </p:spPr>
              <p:txBody>
                <a:bodyPr wrap="square" rtlCol="0">
                  <a:noAutofit/>
                </a:bodyPr>
                <a:lstStyle/>
                <a:p>
                  <a:pPr algn="ctr"/>
                  <a:endParaRPr lang="en-US" dirty="0">
                    <a:solidFill>
                      <a:prstClr val="black"/>
                    </a:solidFill>
                  </a:endParaRPr>
                </a:p>
              </p:txBody>
            </p:sp>
            <p:sp>
              <p:nvSpPr>
                <p:cNvPr id="299" name="TextBox 298"/>
                <p:cNvSpPr txBox="1"/>
                <p:nvPr/>
              </p:nvSpPr>
              <p:spPr>
                <a:xfrm>
                  <a:off x="-1914290" y="837486"/>
                  <a:ext cx="301209" cy="1135285"/>
                </a:xfrm>
                <a:prstGeom prst="rect">
                  <a:avLst/>
                </a:prstGeom>
                <a:noFill/>
                <a:ln>
                  <a:solidFill>
                    <a:schemeClr val="tx1"/>
                  </a:solidFill>
                  <a:prstDash val="solid"/>
                </a:ln>
              </p:spPr>
              <p:txBody>
                <a:bodyPr wrap="square" rtlCol="0">
                  <a:noAutofit/>
                </a:bodyPr>
                <a:lstStyle/>
                <a:p>
                  <a:pPr algn="ctr"/>
                  <a:endParaRPr lang="en-US" dirty="0">
                    <a:solidFill>
                      <a:prstClr val="black"/>
                    </a:solidFill>
                  </a:endParaRPr>
                </a:p>
              </p:txBody>
            </p:sp>
            <p:sp>
              <p:nvSpPr>
                <p:cNvPr id="300" name="TextBox 299"/>
                <p:cNvSpPr txBox="1"/>
                <p:nvPr/>
              </p:nvSpPr>
              <p:spPr>
                <a:xfrm>
                  <a:off x="-1611286" y="837486"/>
                  <a:ext cx="301209" cy="1135285"/>
                </a:xfrm>
                <a:prstGeom prst="rect">
                  <a:avLst/>
                </a:prstGeom>
                <a:noFill/>
                <a:ln>
                  <a:solidFill>
                    <a:schemeClr val="tx1"/>
                  </a:solidFill>
                  <a:prstDash val="solid"/>
                </a:ln>
              </p:spPr>
              <p:txBody>
                <a:bodyPr wrap="square" rtlCol="0">
                  <a:noAutofit/>
                </a:bodyPr>
                <a:lstStyle/>
                <a:p>
                  <a:pPr algn="ctr"/>
                  <a:endParaRPr lang="en-US" dirty="0">
                    <a:solidFill>
                      <a:prstClr val="black"/>
                    </a:solidFill>
                  </a:endParaRPr>
                </a:p>
              </p:txBody>
            </p:sp>
          </p:grpSp>
          <p:grpSp>
            <p:nvGrpSpPr>
              <p:cNvPr id="292" name="Group 291"/>
              <p:cNvGrpSpPr/>
              <p:nvPr/>
            </p:nvGrpSpPr>
            <p:grpSpPr>
              <a:xfrm rot="16200000">
                <a:off x="-2480014" y="799591"/>
                <a:ext cx="1122948" cy="1216926"/>
                <a:chOff x="-2519099" y="836265"/>
                <a:chExt cx="1209025" cy="1136508"/>
              </a:xfrm>
            </p:grpSpPr>
            <p:sp>
              <p:nvSpPr>
                <p:cNvPr id="293" name="TextBox 292"/>
                <p:cNvSpPr txBox="1"/>
                <p:nvPr/>
              </p:nvSpPr>
              <p:spPr>
                <a:xfrm>
                  <a:off x="-2519099" y="836265"/>
                  <a:ext cx="301209" cy="1135285"/>
                </a:xfrm>
                <a:prstGeom prst="rect">
                  <a:avLst/>
                </a:prstGeom>
                <a:noFill/>
                <a:ln>
                  <a:solidFill>
                    <a:schemeClr val="tx1"/>
                  </a:solidFill>
                  <a:prstDash val="solid"/>
                </a:ln>
              </p:spPr>
              <p:txBody>
                <a:bodyPr wrap="square" rtlCol="0">
                  <a:noAutofit/>
                </a:bodyPr>
                <a:lstStyle/>
                <a:p>
                  <a:pPr algn="ctr"/>
                  <a:endParaRPr lang="en-US" dirty="0">
                    <a:solidFill>
                      <a:prstClr val="black"/>
                    </a:solidFill>
                  </a:endParaRPr>
                </a:p>
              </p:txBody>
            </p:sp>
            <p:sp>
              <p:nvSpPr>
                <p:cNvPr id="294" name="TextBox 293"/>
                <p:cNvSpPr txBox="1"/>
                <p:nvPr/>
              </p:nvSpPr>
              <p:spPr>
                <a:xfrm>
                  <a:off x="-2217890" y="836266"/>
                  <a:ext cx="301209" cy="1135285"/>
                </a:xfrm>
                <a:prstGeom prst="rect">
                  <a:avLst/>
                </a:prstGeom>
                <a:noFill/>
                <a:ln>
                  <a:solidFill>
                    <a:schemeClr val="tx1"/>
                  </a:solidFill>
                  <a:prstDash val="solid"/>
                </a:ln>
              </p:spPr>
              <p:txBody>
                <a:bodyPr wrap="square" rtlCol="0">
                  <a:noAutofit/>
                </a:bodyPr>
                <a:lstStyle/>
                <a:p>
                  <a:pPr algn="ctr"/>
                  <a:endParaRPr lang="en-US" dirty="0">
                    <a:solidFill>
                      <a:prstClr val="black"/>
                    </a:solidFill>
                  </a:endParaRPr>
                </a:p>
              </p:txBody>
            </p:sp>
            <p:sp>
              <p:nvSpPr>
                <p:cNvPr id="295" name="TextBox 294"/>
                <p:cNvSpPr txBox="1"/>
                <p:nvPr/>
              </p:nvSpPr>
              <p:spPr>
                <a:xfrm>
                  <a:off x="-1914290" y="837486"/>
                  <a:ext cx="301209" cy="1135285"/>
                </a:xfrm>
                <a:prstGeom prst="rect">
                  <a:avLst/>
                </a:prstGeom>
                <a:noFill/>
                <a:ln>
                  <a:solidFill>
                    <a:schemeClr val="tx1"/>
                  </a:solidFill>
                  <a:prstDash val="solid"/>
                </a:ln>
              </p:spPr>
              <p:txBody>
                <a:bodyPr wrap="square" rtlCol="0">
                  <a:noAutofit/>
                </a:bodyPr>
                <a:lstStyle/>
                <a:p>
                  <a:pPr algn="ctr"/>
                  <a:endParaRPr lang="en-US" dirty="0">
                    <a:solidFill>
                      <a:prstClr val="black"/>
                    </a:solidFill>
                  </a:endParaRPr>
                </a:p>
              </p:txBody>
            </p:sp>
            <p:sp>
              <p:nvSpPr>
                <p:cNvPr id="296" name="TextBox 295"/>
                <p:cNvSpPr txBox="1"/>
                <p:nvPr/>
              </p:nvSpPr>
              <p:spPr>
                <a:xfrm>
                  <a:off x="-1611282" y="837488"/>
                  <a:ext cx="301208" cy="1135285"/>
                </a:xfrm>
                <a:prstGeom prst="rect">
                  <a:avLst/>
                </a:prstGeom>
                <a:noFill/>
                <a:ln>
                  <a:solidFill>
                    <a:schemeClr val="tx1"/>
                  </a:solidFill>
                  <a:prstDash val="solid"/>
                </a:ln>
              </p:spPr>
              <p:txBody>
                <a:bodyPr wrap="square" rtlCol="0">
                  <a:noAutofit/>
                </a:bodyPr>
                <a:lstStyle/>
                <a:p>
                  <a:pPr algn="ctr"/>
                  <a:endParaRPr lang="en-US" dirty="0">
                    <a:solidFill>
                      <a:prstClr val="black"/>
                    </a:solidFill>
                  </a:endParaRPr>
                </a:p>
              </p:txBody>
            </p:sp>
          </p:grpSp>
        </p:grpSp>
        <p:sp>
          <p:nvSpPr>
            <p:cNvPr id="287" name="TextBox 286"/>
            <p:cNvSpPr txBox="1"/>
            <p:nvPr/>
          </p:nvSpPr>
          <p:spPr>
            <a:xfrm>
              <a:off x="3880362" y="6102362"/>
              <a:ext cx="543946" cy="487419"/>
            </a:xfrm>
            <a:prstGeom prst="rect">
              <a:avLst/>
            </a:prstGeom>
            <a:solidFill>
              <a:srgbClr val="3366FF">
                <a:alpha val="50000"/>
              </a:srgbClr>
            </a:solidFill>
            <a:ln>
              <a:noFill/>
              <a:prstDash val="solid"/>
            </a:ln>
          </p:spPr>
          <p:txBody>
            <a:bodyPr wrap="square" rtlCol="0">
              <a:noAutofit/>
            </a:bodyPr>
            <a:lstStyle/>
            <a:p>
              <a:pPr algn="ctr"/>
              <a:endParaRPr lang="en-US" dirty="0">
                <a:solidFill>
                  <a:prstClr val="black"/>
                </a:solidFill>
              </a:endParaRPr>
            </a:p>
          </p:txBody>
        </p:sp>
        <p:sp>
          <p:nvSpPr>
            <p:cNvPr id="288" name="TextBox 287"/>
            <p:cNvSpPr txBox="1"/>
            <p:nvPr/>
          </p:nvSpPr>
          <p:spPr>
            <a:xfrm>
              <a:off x="3879187" y="5658399"/>
              <a:ext cx="545122" cy="443963"/>
            </a:xfrm>
            <a:prstGeom prst="rect">
              <a:avLst/>
            </a:prstGeom>
            <a:solidFill>
              <a:srgbClr val="3366FF">
                <a:alpha val="50000"/>
              </a:srgbClr>
            </a:solidFill>
            <a:ln>
              <a:noFill/>
              <a:prstDash val="solid"/>
            </a:ln>
          </p:spPr>
          <p:txBody>
            <a:bodyPr wrap="square" rtlCol="0">
              <a:noAutofit/>
            </a:bodyPr>
            <a:lstStyle/>
            <a:p>
              <a:pPr algn="ctr"/>
              <a:endParaRPr lang="en-US" dirty="0">
                <a:solidFill>
                  <a:prstClr val="black"/>
                </a:solidFill>
              </a:endParaRPr>
            </a:p>
          </p:txBody>
        </p:sp>
        <p:sp>
          <p:nvSpPr>
            <p:cNvPr id="289" name="TextBox 288"/>
            <p:cNvSpPr txBox="1"/>
            <p:nvPr/>
          </p:nvSpPr>
          <p:spPr>
            <a:xfrm>
              <a:off x="4413075" y="5670747"/>
              <a:ext cx="545122" cy="443963"/>
            </a:xfrm>
            <a:prstGeom prst="rect">
              <a:avLst/>
            </a:prstGeom>
            <a:solidFill>
              <a:srgbClr val="3366FF">
                <a:alpha val="50000"/>
              </a:srgbClr>
            </a:solidFill>
            <a:ln>
              <a:noFill/>
              <a:prstDash val="solid"/>
            </a:ln>
          </p:spPr>
          <p:txBody>
            <a:bodyPr wrap="square" rtlCol="0">
              <a:noAutofit/>
            </a:bodyPr>
            <a:lstStyle/>
            <a:p>
              <a:pPr algn="ctr"/>
              <a:endParaRPr lang="en-US" dirty="0">
                <a:solidFill>
                  <a:prstClr val="black"/>
                </a:solidFill>
              </a:endParaRPr>
            </a:p>
          </p:txBody>
        </p:sp>
        <p:sp>
          <p:nvSpPr>
            <p:cNvPr id="290" name="TextBox 289"/>
            <p:cNvSpPr txBox="1"/>
            <p:nvPr/>
          </p:nvSpPr>
          <p:spPr>
            <a:xfrm>
              <a:off x="4413075" y="6100223"/>
              <a:ext cx="545122" cy="489558"/>
            </a:xfrm>
            <a:prstGeom prst="rect">
              <a:avLst/>
            </a:prstGeom>
            <a:solidFill>
              <a:srgbClr val="3366FF">
                <a:alpha val="50000"/>
              </a:srgbClr>
            </a:solidFill>
            <a:ln>
              <a:noFill/>
              <a:prstDash val="solid"/>
            </a:ln>
          </p:spPr>
          <p:txBody>
            <a:bodyPr wrap="square" rtlCol="0">
              <a:noAutofit/>
            </a:bodyPr>
            <a:lstStyle/>
            <a:p>
              <a:pPr algn="ctr"/>
              <a:endParaRPr lang="en-US" dirty="0">
                <a:solidFill>
                  <a:prstClr val="black"/>
                </a:solidFill>
              </a:endParaRPr>
            </a:p>
          </p:txBody>
        </p:sp>
      </p:grpSp>
      <p:grpSp>
        <p:nvGrpSpPr>
          <p:cNvPr id="301" name="Group 300"/>
          <p:cNvGrpSpPr/>
          <p:nvPr/>
        </p:nvGrpSpPr>
        <p:grpSpPr>
          <a:xfrm>
            <a:off x="3907773" y="3934580"/>
            <a:ext cx="548592" cy="482549"/>
            <a:chOff x="3879186" y="5658399"/>
            <a:chExt cx="1094355" cy="931382"/>
          </a:xfrm>
        </p:grpSpPr>
        <p:grpSp>
          <p:nvGrpSpPr>
            <p:cNvPr id="302" name="Group 301"/>
            <p:cNvGrpSpPr/>
            <p:nvPr/>
          </p:nvGrpSpPr>
          <p:grpSpPr>
            <a:xfrm>
              <a:off x="3879186" y="5658399"/>
              <a:ext cx="1094355" cy="931382"/>
              <a:chOff x="-2527003" y="836265"/>
              <a:chExt cx="1216926" cy="1136506"/>
            </a:xfrm>
          </p:grpSpPr>
          <p:grpSp>
            <p:nvGrpSpPr>
              <p:cNvPr id="307" name="Group 306"/>
              <p:cNvGrpSpPr/>
              <p:nvPr/>
            </p:nvGrpSpPr>
            <p:grpSpPr>
              <a:xfrm>
                <a:off x="-2519099" y="836265"/>
                <a:ext cx="1209022" cy="1136506"/>
                <a:chOff x="-2519099" y="836265"/>
                <a:chExt cx="1209022" cy="1136506"/>
              </a:xfrm>
            </p:grpSpPr>
            <p:sp>
              <p:nvSpPr>
                <p:cNvPr id="313" name="TextBox 312"/>
                <p:cNvSpPr txBox="1"/>
                <p:nvPr/>
              </p:nvSpPr>
              <p:spPr>
                <a:xfrm>
                  <a:off x="-2519099" y="836265"/>
                  <a:ext cx="301209" cy="1135285"/>
                </a:xfrm>
                <a:prstGeom prst="rect">
                  <a:avLst/>
                </a:prstGeom>
                <a:noFill/>
                <a:ln>
                  <a:solidFill>
                    <a:schemeClr val="tx1"/>
                  </a:solidFill>
                  <a:prstDash val="solid"/>
                </a:ln>
              </p:spPr>
              <p:txBody>
                <a:bodyPr wrap="square" rtlCol="0">
                  <a:noAutofit/>
                </a:bodyPr>
                <a:lstStyle/>
                <a:p>
                  <a:pPr algn="ctr"/>
                  <a:endParaRPr lang="en-US" dirty="0">
                    <a:solidFill>
                      <a:prstClr val="black"/>
                    </a:solidFill>
                  </a:endParaRPr>
                </a:p>
              </p:txBody>
            </p:sp>
            <p:sp>
              <p:nvSpPr>
                <p:cNvPr id="314" name="TextBox 313"/>
                <p:cNvSpPr txBox="1"/>
                <p:nvPr/>
              </p:nvSpPr>
              <p:spPr>
                <a:xfrm>
                  <a:off x="-2217890" y="836266"/>
                  <a:ext cx="301209" cy="1135285"/>
                </a:xfrm>
                <a:prstGeom prst="rect">
                  <a:avLst/>
                </a:prstGeom>
                <a:noFill/>
                <a:ln>
                  <a:solidFill>
                    <a:schemeClr val="tx1"/>
                  </a:solidFill>
                  <a:prstDash val="solid"/>
                </a:ln>
              </p:spPr>
              <p:txBody>
                <a:bodyPr wrap="square" rtlCol="0">
                  <a:noAutofit/>
                </a:bodyPr>
                <a:lstStyle/>
                <a:p>
                  <a:pPr algn="ctr"/>
                  <a:endParaRPr lang="en-US" dirty="0">
                    <a:solidFill>
                      <a:prstClr val="black"/>
                    </a:solidFill>
                  </a:endParaRPr>
                </a:p>
              </p:txBody>
            </p:sp>
            <p:sp>
              <p:nvSpPr>
                <p:cNvPr id="315" name="TextBox 314"/>
                <p:cNvSpPr txBox="1"/>
                <p:nvPr/>
              </p:nvSpPr>
              <p:spPr>
                <a:xfrm>
                  <a:off x="-1914290" y="837486"/>
                  <a:ext cx="301209" cy="1135285"/>
                </a:xfrm>
                <a:prstGeom prst="rect">
                  <a:avLst/>
                </a:prstGeom>
                <a:noFill/>
                <a:ln>
                  <a:solidFill>
                    <a:schemeClr val="tx1"/>
                  </a:solidFill>
                  <a:prstDash val="solid"/>
                </a:ln>
              </p:spPr>
              <p:txBody>
                <a:bodyPr wrap="square" rtlCol="0">
                  <a:noAutofit/>
                </a:bodyPr>
                <a:lstStyle/>
                <a:p>
                  <a:pPr algn="ctr"/>
                  <a:endParaRPr lang="en-US" dirty="0">
                    <a:solidFill>
                      <a:prstClr val="black"/>
                    </a:solidFill>
                  </a:endParaRPr>
                </a:p>
              </p:txBody>
            </p:sp>
            <p:sp>
              <p:nvSpPr>
                <p:cNvPr id="316" name="TextBox 315"/>
                <p:cNvSpPr txBox="1"/>
                <p:nvPr/>
              </p:nvSpPr>
              <p:spPr>
                <a:xfrm>
                  <a:off x="-1611286" y="837486"/>
                  <a:ext cx="301209" cy="1135285"/>
                </a:xfrm>
                <a:prstGeom prst="rect">
                  <a:avLst/>
                </a:prstGeom>
                <a:noFill/>
                <a:ln>
                  <a:solidFill>
                    <a:schemeClr val="tx1"/>
                  </a:solidFill>
                  <a:prstDash val="solid"/>
                </a:ln>
              </p:spPr>
              <p:txBody>
                <a:bodyPr wrap="square" rtlCol="0">
                  <a:noAutofit/>
                </a:bodyPr>
                <a:lstStyle/>
                <a:p>
                  <a:pPr algn="ctr"/>
                  <a:endParaRPr lang="en-US" dirty="0">
                    <a:solidFill>
                      <a:prstClr val="black"/>
                    </a:solidFill>
                  </a:endParaRPr>
                </a:p>
              </p:txBody>
            </p:sp>
          </p:grpSp>
          <p:grpSp>
            <p:nvGrpSpPr>
              <p:cNvPr id="308" name="Group 307"/>
              <p:cNvGrpSpPr/>
              <p:nvPr/>
            </p:nvGrpSpPr>
            <p:grpSpPr>
              <a:xfrm rot="16200000">
                <a:off x="-2480014" y="799591"/>
                <a:ext cx="1122948" cy="1216926"/>
                <a:chOff x="-2519099" y="836265"/>
                <a:chExt cx="1209025" cy="1136508"/>
              </a:xfrm>
            </p:grpSpPr>
            <p:sp>
              <p:nvSpPr>
                <p:cNvPr id="309" name="TextBox 308"/>
                <p:cNvSpPr txBox="1"/>
                <p:nvPr/>
              </p:nvSpPr>
              <p:spPr>
                <a:xfrm>
                  <a:off x="-2519099" y="836265"/>
                  <a:ext cx="301209" cy="1135285"/>
                </a:xfrm>
                <a:prstGeom prst="rect">
                  <a:avLst/>
                </a:prstGeom>
                <a:noFill/>
                <a:ln>
                  <a:solidFill>
                    <a:schemeClr val="tx1"/>
                  </a:solidFill>
                  <a:prstDash val="solid"/>
                </a:ln>
              </p:spPr>
              <p:txBody>
                <a:bodyPr wrap="square" rtlCol="0">
                  <a:noAutofit/>
                </a:bodyPr>
                <a:lstStyle/>
                <a:p>
                  <a:pPr algn="ctr"/>
                  <a:endParaRPr lang="en-US" dirty="0">
                    <a:solidFill>
                      <a:prstClr val="black"/>
                    </a:solidFill>
                  </a:endParaRPr>
                </a:p>
              </p:txBody>
            </p:sp>
            <p:sp>
              <p:nvSpPr>
                <p:cNvPr id="310" name="TextBox 309"/>
                <p:cNvSpPr txBox="1"/>
                <p:nvPr/>
              </p:nvSpPr>
              <p:spPr>
                <a:xfrm>
                  <a:off x="-2217890" y="836266"/>
                  <a:ext cx="301209" cy="1135285"/>
                </a:xfrm>
                <a:prstGeom prst="rect">
                  <a:avLst/>
                </a:prstGeom>
                <a:noFill/>
                <a:ln>
                  <a:solidFill>
                    <a:schemeClr val="tx1"/>
                  </a:solidFill>
                  <a:prstDash val="solid"/>
                </a:ln>
              </p:spPr>
              <p:txBody>
                <a:bodyPr wrap="square" rtlCol="0">
                  <a:noAutofit/>
                </a:bodyPr>
                <a:lstStyle/>
                <a:p>
                  <a:pPr algn="ctr"/>
                  <a:endParaRPr lang="en-US" dirty="0">
                    <a:solidFill>
                      <a:prstClr val="black"/>
                    </a:solidFill>
                  </a:endParaRPr>
                </a:p>
              </p:txBody>
            </p:sp>
            <p:sp>
              <p:nvSpPr>
                <p:cNvPr id="311" name="TextBox 310"/>
                <p:cNvSpPr txBox="1"/>
                <p:nvPr/>
              </p:nvSpPr>
              <p:spPr>
                <a:xfrm>
                  <a:off x="-1914290" y="837486"/>
                  <a:ext cx="301209" cy="1135285"/>
                </a:xfrm>
                <a:prstGeom prst="rect">
                  <a:avLst/>
                </a:prstGeom>
                <a:noFill/>
                <a:ln>
                  <a:solidFill>
                    <a:schemeClr val="tx1"/>
                  </a:solidFill>
                  <a:prstDash val="solid"/>
                </a:ln>
              </p:spPr>
              <p:txBody>
                <a:bodyPr wrap="square" rtlCol="0">
                  <a:noAutofit/>
                </a:bodyPr>
                <a:lstStyle/>
                <a:p>
                  <a:pPr algn="ctr"/>
                  <a:endParaRPr lang="en-US" dirty="0">
                    <a:solidFill>
                      <a:prstClr val="black"/>
                    </a:solidFill>
                  </a:endParaRPr>
                </a:p>
              </p:txBody>
            </p:sp>
            <p:sp>
              <p:nvSpPr>
                <p:cNvPr id="312" name="TextBox 311"/>
                <p:cNvSpPr txBox="1"/>
                <p:nvPr/>
              </p:nvSpPr>
              <p:spPr>
                <a:xfrm>
                  <a:off x="-1611282" y="837488"/>
                  <a:ext cx="301208" cy="1135285"/>
                </a:xfrm>
                <a:prstGeom prst="rect">
                  <a:avLst/>
                </a:prstGeom>
                <a:noFill/>
                <a:ln>
                  <a:solidFill>
                    <a:schemeClr val="tx1"/>
                  </a:solidFill>
                  <a:prstDash val="solid"/>
                </a:ln>
              </p:spPr>
              <p:txBody>
                <a:bodyPr wrap="square" rtlCol="0">
                  <a:noAutofit/>
                </a:bodyPr>
                <a:lstStyle/>
                <a:p>
                  <a:pPr algn="ctr"/>
                  <a:endParaRPr lang="en-US" dirty="0">
                    <a:solidFill>
                      <a:prstClr val="black"/>
                    </a:solidFill>
                  </a:endParaRPr>
                </a:p>
              </p:txBody>
            </p:sp>
          </p:grpSp>
        </p:grpSp>
        <p:sp>
          <p:nvSpPr>
            <p:cNvPr id="303" name="TextBox 302"/>
            <p:cNvSpPr txBox="1"/>
            <p:nvPr/>
          </p:nvSpPr>
          <p:spPr>
            <a:xfrm>
              <a:off x="3880362" y="6102362"/>
              <a:ext cx="543946" cy="487419"/>
            </a:xfrm>
            <a:prstGeom prst="rect">
              <a:avLst/>
            </a:prstGeom>
            <a:solidFill>
              <a:srgbClr val="3366FF">
                <a:alpha val="50000"/>
              </a:srgbClr>
            </a:solidFill>
            <a:ln>
              <a:noFill/>
              <a:prstDash val="solid"/>
            </a:ln>
          </p:spPr>
          <p:txBody>
            <a:bodyPr wrap="square" rtlCol="0">
              <a:noAutofit/>
            </a:bodyPr>
            <a:lstStyle/>
            <a:p>
              <a:pPr algn="ctr"/>
              <a:endParaRPr lang="en-US" dirty="0">
                <a:solidFill>
                  <a:prstClr val="black"/>
                </a:solidFill>
              </a:endParaRPr>
            </a:p>
          </p:txBody>
        </p:sp>
        <p:sp>
          <p:nvSpPr>
            <p:cNvPr id="304" name="TextBox 303"/>
            <p:cNvSpPr txBox="1"/>
            <p:nvPr/>
          </p:nvSpPr>
          <p:spPr>
            <a:xfrm>
              <a:off x="3879187" y="5658399"/>
              <a:ext cx="545122" cy="443963"/>
            </a:xfrm>
            <a:prstGeom prst="rect">
              <a:avLst/>
            </a:prstGeom>
            <a:solidFill>
              <a:srgbClr val="3366FF">
                <a:alpha val="50000"/>
              </a:srgbClr>
            </a:solidFill>
            <a:ln>
              <a:noFill/>
              <a:prstDash val="solid"/>
            </a:ln>
          </p:spPr>
          <p:txBody>
            <a:bodyPr wrap="square" rtlCol="0">
              <a:noAutofit/>
            </a:bodyPr>
            <a:lstStyle/>
            <a:p>
              <a:pPr algn="ctr"/>
              <a:endParaRPr lang="en-US" dirty="0">
                <a:solidFill>
                  <a:prstClr val="black"/>
                </a:solidFill>
              </a:endParaRPr>
            </a:p>
          </p:txBody>
        </p:sp>
        <p:sp>
          <p:nvSpPr>
            <p:cNvPr id="305" name="TextBox 304"/>
            <p:cNvSpPr txBox="1"/>
            <p:nvPr/>
          </p:nvSpPr>
          <p:spPr>
            <a:xfrm>
              <a:off x="4413075" y="5670747"/>
              <a:ext cx="545122" cy="443963"/>
            </a:xfrm>
            <a:prstGeom prst="rect">
              <a:avLst/>
            </a:prstGeom>
            <a:solidFill>
              <a:srgbClr val="3366FF">
                <a:alpha val="50000"/>
              </a:srgbClr>
            </a:solidFill>
            <a:ln>
              <a:noFill/>
              <a:prstDash val="solid"/>
            </a:ln>
          </p:spPr>
          <p:txBody>
            <a:bodyPr wrap="square" rtlCol="0">
              <a:noAutofit/>
            </a:bodyPr>
            <a:lstStyle/>
            <a:p>
              <a:pPr algn="ctr"/>
              <a:endParaRPr lang="en-US" dirty="0">
                <a:solidFill>
                  <a:prstClr val="black"/>
                </a:solidFill>
              </a:endParaRPr>
            </a:p>
          </p:txBody>
        </p:sp>
        <p:sp>
          <p:nvSpPr>
            <p:cNvPr id="306" name="TextBox 305"/>
            <p:cNvSpPr txBox="1"/>
            <p:nvPr/>
          </p:nvSpPr>
          <p:spPr>
            <a:xfrm>
              <a:off x="4413075" y="6100223"/>
              <a:ext cx="545122" cy="489558"/>
            </a:xfrm>
            <a:prstGeom prst="rect">
              <a:avLst/>
            </a:prstGeom>
            <a:solidFill>
              <a:srgbClr val="3366FF">
                <a:alpha val="50000"/>
              </a:srgbClr>
            </a:solidFill>
            <a:ln>
              <a:noFill/>
              <a:prstDash val="solid"/>
            </a:ln>
          </p:spPr>
          <p:txBody>
            <a:bodyPr wrap="square" rtlCol="0">
              <a:noAutofit/>
            </a:bodyPr>
            <a:lstStyle/>
            <a:p>
              <a:pPr algn="ctr"/>
              <a:endParaRPr lang="en-US" dirty="0">
                <a:solidFill>
                  <a:prstClr val="black"/>
                </a:solidFill>
              </a:endParaRPr>
            </a:p>
          </p:txBody>
        </p:sp>
      </p:grpSp>
      <p:grpSp>
        <p:nvGrpSpPr>
          <p:cNvPr id="317" name="Group 316"/>
          <p:cNvGrpSpPr/>
          <p:nvPr/>
        </p:nvGrpSpPr>
        <p:grpSpPr>
          <a:xfrm>
            <a:off x="6102453" y="3864078"/>
            <a:ext cx="548592" cy="482549"/>
            <a:chOff x="3879186" y="5658399"/>
            <a:chExt cx="1094355" cy="931382"/>
          </a:xfrm>
        </p:grpSpPr>
        <p:grpSp>
          <p:nvGrpSpPr>
            <p:cNvPr id="318" name="Group 317"/>
            <p:cNvGrpSpPr/>
            <p:nvPr/>
          </p:nvGrpSpPr>
          <p:grpSpPr>
            <a:xfrm>
              <a:off x="3879186" y="5658399"/>
              <a:ext cx="1094355" cy="931382"/>
              <a:chOff x="-2527003" y="836265"/>
              <a:chExt cx="1216926" cy="1136506"/>
            </a:xfrm>
          </p:grpSpPr>
          <p:grpSp>
            <p:nvGrpSpPr>
              <p:cNvPr id="323" name="Group 322"/>
              <p:cNvGrpSpPr/>
              <p:nvPr/>
            </p:nvGrpSpPr>
            <p:grpSpPr>
              <a:xfrm>
                <a:off x="-2519099" y="836265"/>
                <a:ext cx="1209022" cy="1136506"/>
                <a:chOff x="-2519099" y="836265"/>
                <a:chExt cx="1209022" cy="1136506"/>
              </a:xfrm>
            </p:grpSpPr>
            <p:sp>
              <p:nvSpPr>
                <p:cNvPr id="329" name="TextBox 328"/>
                <p:cNvSpPr txBox="1"/>
                <p:nvPr/>
              </p:nvSpPr>
              <p:spPr>
                <a:xfrm>
                  <a:off x="-2519099" y="836265"/>
                  <a:ext cx="301209" cy="1135285"/>
                </a:xfrm>
                <a:prstGeom prst="rect">
                  <a:avLst/>
                </a:prstGeom>
                <a:noFill/>
                <a:ln>
                  <a:solidFill>
                    <a:schemeClr val="tx1"/>
                  </a:solidFill>
                  <a:prstDash val="solid"/>
                </a:ln>
              </p:spPr>
              <p:txBody>
                <a:bodyPr wrap="square" rtlCol="0">
                  <a:noAutofit/>
                </a:bodyPr>
                <a:lstStyle/>
                <a:p>
                  <a:pPr algn="ctr"/>
                  <a:endParaRPr lang="en-US" dirty="0">
                    <a:solidFill>
                      <a:prstClr val="black"/>
                    </a:solidFill>
                  </a:endParaRPr>
                </a:p>
              </p:txBody>
            </p:sp>
            <p:sp>
              <p:nvSpPr>
                <p:cNvPr id="330" name="TextBox 329"/>
                <p:cNvSpPr txBox="1"/>
                <p:nvPr/>
              </p:nvSpPr>
              <p:spPr>
                <a:xfrm>
                  <a:off x="-2217890" y="836266"/>
                  <a:ext cx="301209" cy="1135285"/>
                </a:xfrm>
                <a:prstGeom prst="rect">
                  <a:avLst/>
                </a:prstGeom>
                <a:noFill/>
                <a:ln>
                  <a:solidFill>
                    <a:schemeClr val="tx1"/>
                  </a:solidFill>
                  <a:prstDash val="solid"/>
                </a:ln>
              </p:spPr>
              <p:txBody>
                <a:bodyPr wrap="square" rtlCol="0">
                  <a:noAutofit/>
                </a:bodyPr>
                <a:lstStyle/>
                <a:p>
                  <a:pPr algn="ctr"/>
                  <a:endParaRPr lang="en-US" dirty="0">
                    <a:solidFill>
                      <a:prstClr val="black"/>
                    </a:solidFill>
                  </a:endParaRPr>
                </a:p>
              </p:txBody>
            </p:sp>
            <p:sp>
              <p:nvSpPr>
                <p:cNvPr id="331" name="TextBox 330"/>
                <p:cNvSpPr txBox="1"/>
                <p:nvPr/>
              </p:nvSpPr>
              <p:spPr>
                <a:xfrm>
                  <a:off x="-1914290" y="837486"/>
                  <a:ext cx="301209" cy="1135285"/>
                </a:xfrm>
                <a:prstGeom prst="rect">
                  <a:avLst/>
                </a:prstGeom>
                <a:noFill/>
                <a:ln>
                  <a:solidFill>
                    <a:schemeClr val="tx1"/>
                  </a:solidFill>
                  <a:prstDash val="solid"/>
                </a:ln>
              </p:spPr>
              <p:txBody>
                <a:bodyPr wrap="square" rtlCol="0">
                  <a:noAutofit/>
                </a:bodyPr>
                <a:lstStyle/>
                <a:p>
                  <a:pPr algn="ctr"/>
                  <a:endParaRPr lang="en-US" dirty="0">
                    <a:solidFill>
                      <a:prstClr val="black"/>
                    </a:solidFill>
                  </a:endParaRPr>
                </a:p>
              </p:txBody>
            </p:sp>
            <p:sp>
              <p:nvSpPr>
                <p:cNvPr id="332" name="TextBox 331"/>
                <p:cNvSpPr txBox="1"/>
                <p:nvPr/>
              </p:nvSpPr>
              <p:spPr>
                <a:xfrm>
                  <a:off x="-1611286" y="837486"/>
                  <a:ext cx="301209" cy="1135285"/>
                </a:xfrm>
                <a:prstGeom prst="rect">
                  <a:avLst/>
                </a:prstGeom>
                <a:noFill/>
                <a:ln>
                  <a:solidFill>
                    <a:schemeClr val="tx1"/>
                  </a:solidFill>
                  <a:prstDash val="solid"/>
                </a:ln>
              </p:spPr>
              <p:txBody>
                <a:bodyPr wrap="square" rtlCol="0">
                  <a:noAutofit/>
                </a:bodyPr>
                <a:lstStyle/>
                <a:p>
                  <a:pPr algn="ctr"/>
                  <a:endParaRPr lang="en-US" dirty="0">
                    <a:solidFill>
                      <a:prstClr val="black"/>
                    </a:solidFill>
                  </a:endParaRPr>
                </a:p>
              </p:txBody>
            </p:sp>
          </p:grpSp>
          <p:grpSp>
            <p:nvGrpSpPr>
              <p:cNvPr id="324" name="Group 323"/>
              <p:cNvGrpSpPr/>
              <p:nvPr/>
            </p:nvGrpSpPr>
            <p:grpSpPr>
              <a:xfrm rot="16200000">
                <a:off x="-2480014" y="799591"/>
                <a:ext cx="1122948" cy="1216926"/>
                <a:chOff x="-2519099" y="836265"/>
                <a:chExt cx="1209025" cy="1136508"/>
              </a:xfrm>
            </p:grpSpPr>
            <p:sp>
              <p:nvSpPr>
                <p:cNvPr id="325" name="TextBox 324"/>
                <p:cNvSpPr txBox="1"/>
                <p:nvPr/>
              </p:nvSpPr>
              <p:spPr>
                <a:xfrm>
                  <a:off x="-2519099" y="836265"/>
                  <a:ext cx="301209" cy="1135285"/>
                </a:xfrm>
                <a:prstGeom prst="rect">
                  <a:avLst/>
                </a:prstGeom>
                <a:noFill/>
                <a:ln>
                  <a:solidFill>
                    <a:schemeClr val="tx1"/>
                  </a:solidFill>
                  <a:prstDash val="solid"/>
                </a:ln>
              </p:spPr>
              <p:txBody>
                <a:bodyPr wrap="square" rtlCol="0">
                  <a:noAutofit/>
                </a:bodyPr>
                <a:lstStyle/>
                <a:p>
                  <a:pPr algn="ctr"/>
                  <a:endParaRPr lang="en-US" dirty="0">
                    <a:solidFill>
                      <a:prstClr val="black"/>
                    </a:solidFill>
                  </a:endParaRPr>
                </a:p>
              </p:txBody>
            </p:sp>
            <p:sp>
              <p:nvSpPr>
                <p:cNvPr id="326" name="TextBox 325"/>
                <p:cNvSpPr txBox="1"/>
                <p:nvPr/>
              </p:nvSpPr>
              <p:spPr>
                <a:xfrm>
                  <a:off x="-2217890" y="836266"/>
                  <a:ext cx="301209" cy="1135285"/>
                </a:xfrm>
                <a:prstGeom prst="rect">
                  <a:avLst/>
                </a:prstGeom>
                <a:noFill/>
                <a:ln>
                  <a:solidFill>
                    <a:schemeClr val="tx1"/>
                  </a:solidFill>
                  <a:prstDash val="solid"/>
                </a:ln>
              </p:spPr>
              <p:txBody>
                <a:bodyPr wrap="square" rtlCol="0">
                  <a:noAutofit/>
                </a:bodyPr>
                <a:lstStyle/>
                <a:p>
                  <a:pPr algn="ctr"/>
                  <a:endParaRPr lang="en-US" dirty="0">
                    <a:solidFill>
                      <a:prstClr val="black"/>
                    </a:solidFill>
                  </a:endParaRPr>
                </a:p>
              </p:txBody>
            </p:sp>
            <p:sp>
              <p:nvSpPr>
                <p:cNvPr id="327" name="TextBox 326"/>
                <p:cNvSpPr txBox="1"/>
                <p:nvPr/>
              </p:nvSpPr>
              <p:spPr>
                <a:xfrm>
                  <a:off x="-1914290" y="837486"/>
                  <a:ext cx="301209" cy="1135285"/>
                </a:xfrm>
                <a:prstGeom prst="rect">
                  <a:avLst/>
                </a:prstGeom>
                <a:noFill/>
                <a:ln>
                  <a:solidFill>
                    <a:schemeClr val="tx1"/>
                  </a:solidFill>
                  <a:prstDash val="solid"/>
                </a:ln>
              </p:spPr>
              <p:txBody>
                <a:bodyPr wrap="square" rtlCol="0">
                  <a:noAutofit/>
                </a:bodyPr>
                <a:lstStyle/>
                <a:p>
                  <a:pPr algn="ctr"/>
                  <a:endParaRPr lang="en-US" dirty="0">
                    <a:solidFill>
                      <a:prstClr val="black"/>
                    </a:solidFill>
                  </a:endParaRPr>
                </a:p>
              </p:txBody>
            </p:sp>
            <p:sp>
              <p:nvSpPr>
                <p:cNvPr id="328" name="TextBox 327"/>
                <p:cNvSpPr txBox="1"/>
                <p:nvPr/>
              </p:nvSpPr>
              <p:spPr>
                <a:xfrm>
                  <a:off x="-1611282" y="837488"/>
                  <a:ext cx="301208" cy="1135285"/>
                </a:xfrm>
                <a:prstGeom prst="rect">
                  <a:avLst/>
                </a:prstGeom>
                <a:noFill/>
                <a:ln>
                  <a:solidFill>
                    <a:schemeClr val="tx1"/>
                  </a:solidFill>
                  <a:prstDash val="solid"/>
                </a:ln>
              </p:spPr>
              <p:txBody>
                <a:bodyPr wrap="square" rtlCol="0">
                  <a:noAutofit/>
                </a:bodyPr>
                <a:lstStyle/>
                <a:p>
                  <a:pPr algn="ctr"/>
                  <a:endParaRPr lang="en-US" dirty="0">
                    <a:solidFill>
                      <a:prstClr val="black"/>
                    </a:solidFill>
                  </a:endParaRPr>
                </a:p>
              </p:txBody>
            </p:sp>
          </p:grpSp>
        </p:grpSp>
        <p:sp>
          <p:nvSpPr>
            <p:cNvPr id="319" name="TextBox 318"/>
            <p:cNvSpPr txBox="1"/>
            <p:nvPr/>
          </p:nvSpPr>
          <p:spPr>
            <a:xfrm>
              <a:off x="3880362" y="6102362"/>
              <a:ext cx="543946" cy="487419"/>
            </a:xfrm>
            <a:prstGeom prst="rect">
              <a:avLst/>
            </a:prstGeom>
            <a:solidFill>
              <a:srgbClr val="3366FF">
                <a:alpha val="50000"/>
              </a:srgbClr>
            </a:solidFill>
            <a:ln>
              <a:noFill/>
              <a:prstDash val="solid"/>
            </a:ln>
          </p:spPr>
          <p:txBody>
            <a:bodyPr wrap="square" rtlCol="0">
              <a:noAutofit/>
            </a:bodyPr>
            <a:lstStyle/>
            <a:p>
              <a:pPr algn="ctr"/>
              <a:endParaRPr lang="en-US" dirty="0">
                <a:solidFill>
                  <a:prstClr val="black"/>
                </a:solidFill>
              </a:endParaRPr>
            </a:p>
          </p:txBody>
        </p:sp>
        <p:sp>
          <p:nvSpPr>
            <p:cNvPr id="320" name="TextBox 319"/>
            <p:cNvSpPr txBox="1"/>
            <p:nvPr/>
          </p:nvSpPr>
          <p:spPr>
            <a:xfrm>
              <a:off x="3879187" y="5658399"/>
              <a:ext cx="545122" cy="443963"/>
            </a:xfrm>
            <a:prstGeom prst="rect">
              <a:avLst/>
            </a:prstGeom>
            <a:solidFill>
              <a:srgbClr val="3366FF">
                <a:alpha val="50000"/>
              </a:srgbClr>
            </a:solidFill>
            <a:ln>
              <a:noFill/>
              <a:prstDash val="solid"/>
            </a:ln>
          </p:spPr>
          <p:txBody>
            <a:bodyPr wrap="square" rtlCol="0">
              <a:noAutofit/>
            </a:bodyPr>
            <a:lstStyle/>
            <a:p>
              <a:pPr algn="ctr"/>
              <a:endParaRPr lang="en-US" dirty="0">
                <a:solidFill>
                  <a:prstClr val="black"/>
                </a:solidFill>
              </a:endParaRPr>
            </a:p>
          </p:txBody>
        </p:sp>
        <p:sp>
          <p:nvSpPr>
            <p:cNvPr id="321" name="TextBox 320"/>
            <p:cNvSpPr txBox="1"/>
            <p:nvPr/>
          </p:nvSpPr>
          <p:spPr>
            <a:xfrm>
              <a:off x="4413075" y="5670747"/>
              <a:ext cx="545122" cy="443963"/>
            </a:xfrm>
            <a:prstGeom prst="rect">
              <a:avLst/>
            </a:prstGeom>
            <a:solidFill>
              <a:srgbClr val="3366FF">
                <a:alpha val="50000"/>
              </a:srgbClr>
            </a:solidFill>
            <a:ln>
              <a:noFill/>
              <a:prstDash val="solid"/>
            </a:ln>
          </p:spPr>
          <p:txBody>
            <a:bodyPr wrap="square" rtlCol="0">
              <a:noAutofit/>
            </a:bodyPr>
            <a:lstStyle/>
            <a:p>
              <a:pPr algn="ctr"/>
              <a:endParaRPr lang="en-US" dirty="0">
                <a:solidFill>
                  <a:prstClr val="black"/>
                </a:solidFill>
              </a:endParaRPr>
            </a:p>
          </p:txBody>
        </p:sp>
        <p:sp>
          <p:nvSpPr>
            <p:cNvPr id="322" name="TextBox 321"/>
            <p:cNvSpPr txBox="1"/>
            <p:nvPr/>
          </p:nvSpPr>
          <p:spPr>
            <a:xfrm>
              <a:off x="4413075" y="6100223"/>
              <a:ext cx="545122" cy="489558"/>
            </a:xfrm>
            <a:prstGeom prst="rect">
              <a:avLst/>
            </a:prstGeom>
            <a:solidFill>
              <a:srgbClr val="3366FF">
                <a:alpha val="50000"/>
              </a:srgbClr>
            </a:solidFill>
            <a:ln>
              <a:noFill/>
              <a:prstDash val="solid"/>
            </a:ln>
          </p:spPr>
          <p:txBody>
            <a:bodyPr wrap="square" rtlCol="0">
              <a:noAutofit/>
            </a:bodyPr>
            <a:lstStyle/>
            <a:p>
              <a:pPr algn="ctr"/>
              <a:endParaRPr lang="en-US" dirty="0">
                <a:solidFill>
                  <a:prstClr val="black"/>
                </a:solidFill>
              </a:endParaRPr>
            </a:p>
          </p:txBody>
        </p:sp>
      </p:grpSp>
      <p:grpSp>
        <p:nvGrpSpPr>
          <p:cNvPr id="333" name="Group 332"/>
          <p:cNvGrpSpPr/>
          <p:nvPr/>
        </p:nvGrpSpPr>
        <p:grpSpPr>
          <a:xfrm>
            <a:off x="7718643" y="3908570"/>
            <a:ext cx="548592" cy="482549"/>
            <a:chOff x="3879186" y="5658399"/>
            <a:chExt cx="1094355" cy="931382"/>
          </a:xfrm>
        </p:grpSpPr>
        <p:grpSp>
          <p:nvGrpSpPr>
            <p:cNvPr id="334" name="Group 333"/>
            <p:cNvGrpSpPr/>
            <p:nvPr/>
          </p:nvGrpSpPr>
          <p:grpSpPr>
            <a:xfrm>
              <a:off x="3879186" y="5658399"/>
              <a:ext cx="1094355" cy="931382"/>
              <a:chOff x="-2527003" y="836265"/>
              <a:chExt cx="1216926" cy="1136506"/>
            </a:xfrm>
          </p:grpSpPr>
          <p:grpSp>
            <p:nvGrpSpPr>
              <p:cNvPr id="339" name="Group 338"/>
              <p:cNvGrpSpPr/>
              <p:nvPr/>
            </p:nvGrpSpPr>
            <p:grpSpPr>
              <a:xfrm>
                <a:off x="-2519099" y="836265"/>
                <a:ext cx="1209022" cy="1136506"/>
                <a:chOff x="-2519099" y="836265"/>
                <a:chExt cx="1209022" cy="1136506"/>
              </a:xfrm>
            </p:grpSpPr>
            <p:sp>
              <p:nvSpPr>
                <p:cNvPr id="345" name="TextBox 344"/>
                <p:cNvSpPr txBox="1"/>
                <p:nvPr/>
              </p:nvSpPr>
              <p:spPr>
                <a:xfrm>
                  <a:off x="-2519099" y="836265"/>
                  <a:ext cx="301209" cy="1135285"/>
                </a:xfrm>
                <a:prstGeom prst="rect">
                  <a:avLst/>
                </a:prstGeom>
                <a:noFill/>
                <a:ln>
                  <a:solidFill>
                    <a:schemeClr val="tx1"/>
                  </a:solidFill>
                  <a:prstDash val="solid"/>
                </a:ln>
              </p:spPr>
              <p:txBody>
                <a:bodyPr wrap="square" rtlCol="0">
                  <a:noAutofit/>
                </a:bodyPr>
                <a:lstStyle/>
                <a:p>
                  <a:pPr algn="ctr"/>
                  <a:endParaRPr lang="en-US" dirty="0">
                    <a:solidFill>
                      <a:prstClr val="black"/>
                    </a:solidFill>
                  </a:endParaRPr>
                </a:p>
              </p:txBody>
            </p:sp>
            <p:sp>
              <p:nvSpPr>
                <p:cNvPr id="346" name="TextBox 345"/>
                <p:cNvSpPr txBox="1"/>
                <p:nvPr/>
              </p:nvSpPr>
              <p:spPr>
                <a:xfrm>
                  <a:off x="-2217890" y="836266"/>
                  <a:ext cx="301209" cy="1135285"/>
                </a:xfrm>
                <a:prstGeom prst="rect">
                  <a:avLst/>
                </a:prstGeom>
                <a:noFill/>
                <a:ln>
                  <a:solidFill>
                    <a:schemeClr val="tx1"/>
                  </a:solidFill>
                  <a:prstDash val="solid"/>
                </a:ln>
              </p:spPr>
              <p:txBody>
                <a:bodyPr wrap="square" rtlCol="0">
                  <a:noAutofit/>
                </a:bodyPr>
                <a:lstStyle/>
                <a:p>
                  <a:pPr algn="ctr"/>
                  <a:endParaRPr lang="en-US" dirty="0">
                    <a:solidFill>
                      <a:prstClr val="black"/>
                    </a:solidFill>
                  </a:endParaRPr>
                </a:p>
              </p:txBody>
            </p:sp>
            <p:sp>
              <p:nvSpPr>
                <p:cNvPr id="347" name="TextBox 346"/>
                <p:cNvSpPr txBox="1"/>
                <p:nvPr/>
              </p:nvSpPr>
              <p:spPr>
                <a:xfrm>
                  <a:off x="-1914290" y="837486"/>
                  <a:ext cx="301209" cy="1135285"/>
                </a:xfrm>
                <a:prstGeom prst="rect">
                  <a:avLst/>
                </a:prstGeom>
                <a:noFill/>
                <a:ln>
                  <a:solidFill>
                    <a:schemeClr val="tx1"/>
                  </a:solidFill>
                  <a:prstDash val="solid"/>
                </a:ln>
              </p:spPr>
              <p:txBody>
                <a:bodyPr wrap="square" rtlCol="0">
                  <a:noAutofit/>
                </a:bodyPr>
                <a:lstStyle/>
                <a:p>
                  <a:pPr algn="ctr"/>
                  <a:endParaRPr lang="en-US" dirty="0">
                    <a:solidFill>
                      <a:prstClr val="black"/>
                    </a:solidFill>
                  </a:endParaRPr>
                </a:p>
              </p:txBody>
            </p:sp>
            <p:sp>
              <p:nvSpPr>
                <p:cNvPr id="348" name="TextBox 347"/>
                <p:cNvSpPr txBox="1"/>
                <p:nvPr/>
              </p:nvSpPr>
              <p:spPr>
                <a:xfrm>
                  <a:off x="-1611286" y="837486"/>
                  <a:ext cx="301209" cy="1135285"/>
                </a:xfrm>
                <a:prstGeom prst="rect">
                  <a:avLst/>
                </a:prstGeom>
                <a:noFill/>
                <a:ln>
                  <a:solidFill>
                    <a:schemeClr val="tx1"/>
                  </a:solidFill>
                  <a:prstDash val="solid"/>
                </a:ln>
              </p:spPr>
              <p:txBody>
                <a:bodyPr wrap="square" rtlCol="0">
                  <a:noAutofit/>
                </a:bodyPr>
                <a:lstStyle/>
                <a:p>
                  <a:pPr algn="ctr"/>
                  <a:endParaRPr lang="en-US" dirty="0">
                    <a:solidFill>
                      <a:prstClr val="black"/>
                    </a:solidFill>
                  </a:endParaRPr>
                </a:p>
              </p:txBody>
            </p:sp>
          </p:grpSp>
          <p:grpSp>
            <p:nvGrpSpPr>
              <p:cNvPr id="340" name="Group 339"/>
              <p:cNvGrpSpPr/>
              <p:nvPr/>
            </p:nvGrpSpPr>
            <p:grpSpPr>
              <a:xfrm rot="16200000">
                <a:off x="-2480014" y="799591"/>
                <a:ext cx="1122948" cy="1216926"/>
                <a:chOff x="-2519099" y="836265"/>
                <a:chExt cx="1209025" cy="1136508"/>
              </a:xfrm>
            </p:grpSpPr>
            <p:sp>
              <p:nvSpPr>
                <p:cNvPr id="341" name="TextBox 340"/>
                <p:cNvSpPr txBox="1"/>
                <p:nvPr/>
              </p:nvSpPr>
              <p:spPr>
                <a:xfrm>
                  <a:off x="-2519099" y="836265"/>
                  <a:ext cx="301209" cy="1135285"/>
                </a:xfrm>
                <a:prstGeom prst="rect">
                  <a:avLst/>
                </a:prstGeom>
                <a:noFill/>
                <a:ln>
                  <a:solidFill>
                    <a:schemeClr val="tx1"/>
                  </a:solidFill>
                  <a:prstDash val="solid"/>
                </a:ln>
              </p:spPr>
              <p:txBody>
                <a:bodyPr wrap="square" rtlCol="0">
                  <a:noAutofit/>
                </a:bodyPr>
                <a:lstStyle/>
                <a:p>
                  <a:pPr algn="ctr"/>
                  <a:endParaRPr lang="en-US" dirty="0">
                    <a:solidFill>
                      <a:prstClr val="black"/>
                    </a:solidFill>
                  </a:endParaRPr>
                </a:p>
              </p:txBody>
            </p:sp>
            <p:sp>
              <p:nvSpPr>
                <p:cNvPr id="342" name="TextBox 341"/>
                <p:cNvSpPr txBox="1"/>
                <p:nvPr/>
              </p:nvSpPr>
              <p:spPr>
                <a:xfrm>
                  <a:off x="-2217890" y="836266"/>
                  <a:ext cx="301209" cy="1135285"/>
                </a:xfrm>
                <a:prstGeom prst="rect">
                  <a:avLst/>
                </a:prstGeom>
                <a:noFill/>
                <a:ln>
                  <a:solidFill>
                    <a:schemeClr val="tx1"/>
                  </a:solidFill>
                  <a:prstDash val="solid"/>
                </a:ln>
              </p:spPr>
              <p:txBody>
                <a:bodyPr wrap="square" rtlCol="0">
                  <a:noAutofit/>
                </a:bodyPr>
                <a:lstStyle/>
                <a:p>
                  <a:pPr algn="ctr"/>
                  <a:endParaRPr lang="en-US" dirty="0">
                    <a:solidFill>
                      <a:prstClr val="black"/>
                    </a:solidFill>
                  </a:endParaRPr>
                </a:p>
              </p:txBody>
            </p:sp>
            <p:sp>
              <p:nvSpPr>
                <p:cNvPr id="343" name="TextBox 342"/>
                <p:cNvSpPr txBox="1"/>
                <p:nvPr/>
              </p:nvSpPr>
              <p:spPr>
                <a:xfrm>
                  <a:off x="-1914290" y="837486"/>
                  <a:ext cx="301209" cy="1135285"/>
                </a:xfrm>
                <a:prstGeom prst="rect">
                  <a:avLst/>
                </a:prstGeom>
                <a:noFill/>
                <a:ln>
                  <a:solidFill>
                    <a:schemeClr val="tx1"/>
                  </a:solidFill>
                  <a:prstDash val="solid"/>
                </a:ln>
              </p:spPr>
              <p:txBody>
                <a:bodyPr wrap="square" rtlCol="0">
                  <a:noAutofit/>
                </a:bodyPr>
                <a:lstStyle/>
                <a:p>
                  <a:pPr algn="ctr"/>
                  <a:endParaRPr lang="en-US" dirty="0">
                    <a:solidFill>
                      <a:prstClr val="black"/>
                    </a:solidFill>
                  </a:endParaRPr>
                </a:p>
              </p:txBody>
            </p:sp>
            <p:sp>
              <p:nvSpPr>
                <p:cNvPr id="344" name="TextBox 343"/>
                <p:cNvSpPr txBox="1"/>
                <p:nvPr/>
              </p:nvSpPr>
              <p:spPr>
                <a:xfrm>
                  <a:off x="-1611282" y="837488"/>
                  <a:ext cx="301208" cy="1135285"/>
                </a:xfrm>
                <a:prstGeom prst="rect">
                  <a:avLst/>
                </a:prstGeom>
                <a:noFill/>
                <a:ln>
                  <a:solidFill>
                    <a:schemeClr val="tx1"/>
                  </a:solidFill>
                  <a:prstDash val="solid"/>
                </a:ln>
              </p:spPr>
              <p:txBody>
                <a:bodyPr wrap="square" rtlCol="0">
                  <a:noAutofit/>
                </a:bodyPr>
                <a:lstStyle/>
                <a:p>
                  <a:pPr algn="ctr"/>
                  <a:endParaRPr lang="en-US" dirty="0">
                    <a:solidFill>
                      <a:prstClr val="black"/>
                    </a:solidFill>
                  </a:endParaRPr>
                </a:p>
              </p:txBody>
            </p:sp>
          </p:grpSp>
        </p:grpSp>
        <p:sp>
          <p:nvSpPr>
            <p:cNvPr id="335" name="TextBox 334"/>
            <p:cNvSpPr txBox="1"/>
            <p:nvPr/>
          </p:nvSpPr>
          <p:spPr>
            <a:xfrm>
              <a:off x="3880362" y="6102362"/>
              <a:ext cx="543946" cy="487419"/>
            </a:xfrm>
            <a:prstGeom prst="rect">
              <a:avLst/>
            </a:prstGeom>
            <a:solidFill>
              <a:srgbClr val="3366FF">
                <a:alpha val="50000"/>
              </a:srgbClr>
            </a:solidFill>
            <a:ln>
              <a:noFill/>
              <a:prstDash val="solid"/>
            </a:ln>
          </p:spPr>
          <p:txBody>
            <a:bodyPr wrap="square" rtlCol="0">
              <a:noAutofit/>
            </a:bodyPr>
            <a:lstStyle/>
            <a:p>
              <a:pPr algn="ctr"/>
              <a:endParaRPr lang="en-US" dirty="0">
                <a:solidFill>
                  <a:prstClr val="black"/>
                </a:solidFill>
              </a:endParaRPr>
            </a:p>
          </p:txBody>
        </p:sp>
        <p:sp>
          <p:nvSpPr>
            <p:cNvPr id="336" name="TextBox 335"/>
            <p:cNvSpPr txBox="1"/>
            <p:nvPr/>
          </p:nvSpPr>
          <p:spPr>
            <a:xfrm>
              <a:off x="3879187" y="5658399"/>
              <a:ext cx="545122" cy="443963"/>
            </a:xfrm>
            <a:prstGeom prst="rect">
              <a:avLst/>
            </a:prstGeom>
            <a:solidFill>
              <a:srgbClr val="3366FF">
                <a:alpha val="50000"/>
              </a:srgbClr>
            </a:solidFill>
            <a:ln>
              <a:noFill/>
              <a:prstDash val="solid"/>
            </a:ln>
          </p:spPr>
          <p:txBody>
            <a:bodyPr wrap="square" rtlCol="0">
              <a:noAutofit/>
            </a:bodyPr>
            <a:lstStyle/>
            <a:p>
              <a:pPr algn="ctr"/>
              <a:endParaRPr lang="en-US" dirty="0">
                <a:solidFill>
                  <a:prstClr val="black"/>
                </a:solidFill>
              </a:endParaRPr>
            </a:p>
          </p:txBody>
        </p:sp>
        <p:sp>
          <p:nvSpPr>
            <p:cNvPr id="337" name="TextBox 336"/>
            <p:cNvSpPr txBox="1"/>
            <p:nvPr/>
          </p:nvSpPr>
          <p:spPr>
            <a:xfrm>
              <a:off x="4413075" y="5670747"/>
              <a:ext cx="545122" cy="443963"/>
            </a:xfrm>
            <a:prstGeom prst="rect">
              <a:avLst/>
            </a:prstGeom>
            <a:solidFill>
              <a:srgbClr val="3366FF">
                <a:alpha val="50000"/>
              </a:srgbClr>
            </a:solidFill>
            <a:ln>
              <a:noFill/>
              <a:prstDash val="solid"/>
            </a:ln>
          </p:spPr>
          <p:txBody>
            <a:bodyPr wrap="square" rtlCol="0">
              <a:noAutofit/>
            </a:bodyPr>
            <a:lstStyle/>
            <a:p>
              <a:pPr algn="ctr"/>
              <a:endParaRPr lang="en-US" dirty="0">
                <a:solidFill>
                  <a:prstClr val="black"/>
                </a:solidFill>
              </a:endParaRPr>
            </a:p>
          </p:txBody>
        </p:sp>
        <p:sp>
          <p:nvSpPr>
            <p:cNvPr id="338" name="TextBox 337"/>
            <p:cNvSpPr txBox="1"/>
            <p:nvPr/>
          </p:nvSpPr>
          <p:spPr>
            <a:xfrm>
              <a:off x="4413075" y="6100223"/>
              <a:ext cx="545122" cy="489558"/>
            </a:xfrm>
            <a:prstGeom prst="rect">
              <a:avLst/>
            </a:prstGeom>
            <a:solidFill>
              <a:srgbClr val="3366FF">
                <a:alpha val="50000"/>
              </a:srgbClr>
            </a:solidFill>
            <a:ln>
              <a:noFill/>
              <a:prstDash val="solid"/>
            </a:ln>
          </p:spPr>
          <p:txBody>
            <a:bodyPr wrap="square" rtlCol="0">
              <a:noAutofit/>
            </a:bodyPr>
            <a:lstStyle/>
            <a:p>
              <a:pPr algn="ctr"/>
              <a:endParaRPr lang="en-US" dirty="0">
                <a:solidFill>
                  <a:prstClr val="black"/>
                </a:solidFill>
              </a:endParaRPr>
            </a:p>
          </p:txBody>
        </p:sp>
      </p:grpSp>
      <p:sp>
        <p:nvSpPr>
          <p:cNvPr id="2" name="TextBox 1"/>
          <p:cNvSpPr txBox="1"/>
          <p:nvPr/>
        </p:nvSpPr>
        <p:spPr>
          <a:xfrm>
            <a:off x="287592" y="5879179"/>
            <a:ext cx="2551597" cy="646331"/>
          </a:xfrm>
          <a:prstGeom prst="rect">
            <a:avLst/>
          </a:prstGeom>
          <a:noFill/>
          <a:ln>
            <a:solidFill>
              <a:srgbClr val="00B050"/>
            </a:solidFill>
            <a:prstDash val="dash"/>
          </a:ln>
        </p:spPr>
        <p:txBody>
          <a:bodyPr wrap="square" rtlCol="0">
            <a:spAutoFit/>
          </a:bodyPr>
          <a:lstStyle/>
          <a:p>
            <a:pPr algn="ctr"/>
            <a:r>
              <a:rPr lang="en-GB" b="1" dirty="0">
                <a:solidFill>
                  <a:srgbClr val="00B050"/>
                </a:solidFill>
              </a:rPr>
              <a:t>How well did the trial method perform?</a:t>
            </a:r>
          </a:p>
        </p:txBody>
      </p:sp>
      <p:sp>
        <p:nvSpPr>
          <p:cNvPr id="131" name="TextBox 6"/>
          <p:cNvSpPr txBox="1">
            <a:spLocks noChangeArrowheads="1"/>
          </p:cNvSpPr>
          <p:nvPr/>
        </p:nvSpPr>
        <p:spPr bwMode="auto">
          <a:xfrm>
            <a:off x="-36512" y="-8310"/>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3000" b="1" dirty="0" smtClean="0">
                <a:solidFill>
                  <a:srgbClr val="00B0F0"/>
                </a:solidFill>
              </a:rPr>
              <a:t>PCWG-Share-01: Data Flow</a:t>
            </a:r>
            <a:endParaRPr lang="en-GB" altLang="en-US" sz="3000" b="1" dirty="0">
              <a:solidFill>
                <a:srgbClr val="00B0F0"/>
              </a:solidFill>
            </a:endParaRPr>
          </a:p>
        </p:txBody>
      </p:sp>
    </p:spTree>
    <p:extLst>
      <p:ext uri="{BB962C8B-B14F-4D97-AF65-F5344CB8AC3E}">
        <p14:creationId xmlns:p14="http://schemas.microsoft.com/office/powerpoint/2010/main" val="22848679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Interpolation Error – Follow Up</a:t>
            </a:r>
            <a:endParaRPr lang="en-GB"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671" y="1850562"/>
            <a:ext cx="7841533" cy="4476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ounded Rectangle 4"/>
          <p:cNvSpPr/>
          <p:nvPr/>
        </p:nvSpPr>
        <p:spPr>
          <a:xfrm>
            <a:off x="2743199" y="6060358"/>
            <a:ext cx="707923" cy="2667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Content Placeholder 2"/>
          <p:cNvSpPr>
            <a:spLocks noGrp="1"/>
          </p:cNvSpPr>
          <p:nvPr>
            <p:ph idx="1"/>
          </p:nvPr>
        </p:nvSpPr>
        <p:spPr>
          <a:xfrm>
            <a:off x="285750" y="1016489"/>
            <a:ext cx="8401050" cy="812311"/>
          </a:xfrm>
        </p:spPr>
        <p:txBody>
          <a:bodyPr/>
          <a:lstStyle/>
          <a:p>
            <a:r>
              <a:rPr lang="en-GB" dirty="0" smtClean="0"/>
              <a:t>Proposed solution now implemented in PCWG tool (</a:t>
            </a:r>
            <a:r>
              <a:rPr lang="en-GB" dirty="0" err="1" smtClean="0"/>
              <a:t>Marmander</a:t>
            </a:r>
            <a:r>
              <a:rPr lang="en-GB" dirty="0" smtClean="0"/>
              <a:t> method). Next round of sharing initiative will utilise this method.</a:t>
            </a:r>
            <a:endParaRPr lang="en-GB" dirty="0"/>
          </a:p>
        </p:txBody>
      </p:sp>
    </p:spTree>
    <p:extLst>
      <p:ext uri="{BB962C8B-B14F-4D97-AF65-F5344CB8AC3E}">
        <p14:creationId xmlns:p14="http://schemas.microsoft.com/office/powerpoint/2010/main" val="3966324630"/>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1124744"/>
            <a:ext cx="2808312" cy="23814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3275856" y="1724615"/>
            <a:ext cx="5716355" cy="1200329"/>
          </a:xfrm>
          <a:prstGeom prst="rect">
            <a:avLst/>
          </a:prstGeom>
        </p:spPr>
        <p:txBody>
          <a:bodyPr wrap="square">
            <a:spAutoFit/>
          </a:bodyPr>
          <a:lstStyle/>
          <a:p>
            <a:pPr algn="ctr"/>
            <a:r>
              <a:rPr lang="en-GB" altLang="en-US" sz="2400" b="1" dirty="0">
                <a:solidFill>
                  <a:srgbClr val="00B0F0"/>
                </a:solidFill>
              </a:rPr>
              <a:t>Many thanks to all PCWG-Share-01 Participants and special thanks to</a:t>
            </a:r>
          </a:p>
          <a:p>
            <a:pPr algn="ctr"/>
            <a:r>
              <a:rPr lang="en-GB" altLang="en-US" sz="2400" b="1" dirty="0">
                <a:solidFill>
                  <a:srgbClr val="00B0F0"/>
                </a:solidFill>
              </a:rPr>
              <a:t>Andy Clifton of NREL</a:t>
            </a:r>
          </a:p>
        </p:txBody>
      </p:sp>
      <p:sp>
        <p:nvSpPr>
          <p:cNvPr id="6" name="TextBox 6"/>
          <p:cNvSpPr txBox="1">
            <a:spLocks noChangeArrowheads="1"/>
          </p:cNvSpPr>
          <p:nvPr/>
        </p:nvSpPr>
        <p:spPr bwMode="auto">
          <a:xfrm>
            <a:off x="0" y="4437112"/>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3000" b="1" dirty="0" smtClean="0">
                <a:solidFill>
                  <a:srgbClr val="00B0F0"/>
                </a:solidFill>
              </a:rPr>
              <a:t>Join the Power Curve Working Group at: </a:t>
            </a:r>
            <a:r>
              <a:rPr lang="en-GB" altLang="en-US" sz="3000" b="1" dirty="0" smtClean="0">
                <a:solidFill>
                  <a:srgbClr val="00B0F0"/>
                </a:solidFill>
                <a:hlinkClick r:id="rId3"/>
              </a:rPr>
              <a:t>www.pcwg.org</a:t>
            </a:r>
            <a:endParaRPr lang="en-GB" altLang="en-US" sz="3000" b="1" dirty="0">
              <a:solidFill>
                <a:srgbClr val="00B0F0"/>
              </a:solidFill>
            </a:endParaRPr>
          </a:p>
        </p:txBody>
      </p:sp>
    </p:spTree>
    <p:extLst>
      <p:ext uri="{BB962C8B-B14F-4D97-AF65-F5344CB8AC3E}">
        <p14:creationId xmlns:p14="http://schemas.microsoft.com/office/powerpoint/2010/main" val="40969902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340768"/>
            <a:ext cx="8677081" cy="38164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6"/>
          <p:cNvSpPr txBox="1">
            <a:spLocks noChangeArrowheads="1"/>
          </p:cNvSpPr>
          <p:nvPr/>
        </p:nvSpPr>
        <p:spPr bwMode="auto">
          <a:xfrm>
            <a:off x="-36512" y="207714"/>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3000" b="1" dirty="0" smtClean="0">
                <a:solidFill>
                  <a:srgbClr val="00B0F0"/>
                </a:solidFill>
              </a:rPr>
              <a:t>PCWG-Share-01: Error Metric Definitions</a:t>
            </a:r>
            <a:endParaRPr lang="en-GB" sz="3000" b="1" dirty="0">
              <a:solidFill>
                <a:srgbClr val="00B0F0"/>
              </a:solidFill>
            </a:endParaRPr>
          </a:p>
        </p:txBody>
      </p:sp>
      <p:sp>
        <p:nvSpPr>
          <p:cNvPr id="4" name="TextBox 3"/>
          <p:cNvSpPr txBox="1"/>
          <p:nvPr/>
        </p:nvSpPr>
        <p:spPr>
          <a:xfrm>
            <a:off x="251519" y="5517232"/>
            <a:ext cx="8605073" cy="369332"/>
          </a:xfrm>
          <a:prstGeom prst="rect">
            <a:avLst/>
          </a:prstGeom>
          <a:noFill/>
        </p:spPr>
        <p:txBody>
          <a:bodyPr wrap="square" rtlCol="0">
            <a:spAutoFit/>
          </a:bodyPr>
          <a:lstStyle/>
          <a:p>
            <a:pPr algn="ctr"/>
            <a:r>
              <a:rPr lang="en-GB" dirty="0">
                <a:solidFill>
                  <a:srgbClr val="00B0F0"/>
                </a:solidFill>
              </a:rPr>
              <a:t>See PCWG-Share-01 Definition Document for Further Details</a:t>
            </a:r>
          </a:p>
        </p:txBody>
      </p:sp>
    </p:spTree>
    <p:extLst>
      <p:ext uri="{BB962C8B-B14F-4D97-AF65-F5344CB8AC3E}">
        <p14:creationId xmlns:p14="http://schemas.microsoft.com/office/powerpoint/2010/main" val="17971576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603588"/>
            <a:ext cx="8774624" cy="5849748"/>
          </a:xfrm>
          <a:prstGeom prst="rect">
            <a:avLst/>
          </a:prstGeom>
        </p:spPr>
      </p:pic>
      <p:sp>
        <p:nvSpPr>
          <p:cNvPr id="5" name="TextBox 4"/>
          <p:cNvSpPr txBox="1">
            <a:spLocks noChangeArrowheads="1"/>
          </p:cNvSpPr>
          <p:nvPr/>
        </p:nvSpPr>
        <p:spPr bwMode="auto">
          <a:xfrm>
            <a:off x="-36512" y="135706"/>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3000" b="1" dirty="0" smtClean="0">
                <a:solidFill>
                  <a:srgbClr val="00B0F0"/>
                </a:solidFill>
              </a:rPr>
              <a:t>PCWG-Share-01: Submissions by Participant Type</a:t>
            </a:r>
            <a:endParaRPr lang="en-GB" altLang="en-US" sz="3000" b="1" dirty="0">
              <a:solidFill>
                <a:srgbClr val="00B0F0"/>
              </a:solidFill>
            </a:endParaRPr>
          </a:p>
        </p:txBody>
      </p:sp>
    </p:spTree>
    <p:extLst>
      <p:ext uri="{BB962C8B-B14F-4D97-AF65-F5344CB8AC3E}">
        <p14:creationId xmlns:p14="http://schemas.microsoft.com/office/powerpoint/2010/main" val="8536635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Power Curves\Working Group\PCWG-Share\AggregatedDecFinal\0.5.8\BaselineErrorsByRange_SWVersionto0.5.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789384"/>
            <a:ext cx="8927976" cy="595198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789045"/>
            <a:ext cx="8928992" cy="5952662"/>
          </a:xfrm>
          <a:prstGeom prst="rect">
            <a:avLst/>
          </a:prstGeom>
        </p:spPr>
      </p:pic>
      <p:sp>
        <p:nvSpPr>
          <p:cNvPr id="4" name="Rounded Rectangle 3"/>
          <p:cNvSpPr/>
          <p:nvPr/>
        </p:nvSpPr>
        <p:spPr>
          <a:xfrm>
            <a:off x="683568" y="4149080"/>
            <a:ext cx="612068" cy="1872208"/>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5" name="TextBox 4"/>
          <p:cNvSpPr txBox="1"/>
          <p:nvPr/>
        </p:nvSpPr>
        <p:spPr>
          <a:xfrm>
            <a:off x="539552" y="3153742"/>
            <a:ext cx="3228262" cy="923330"/>
          </a:xfrm>
          <a:prstGeom prst="rect">
            <a:avLst/>
          </a:prstGeom>
          <a:noFill/>
        </p:spPr>
        <p:txBody>
          <a:bodyPr wrap="square" rtlCol="0">
            <a:spAutoFit/>
          </a:bodyPr>
          <a:lstStyle/>
          <a:p>
            <a:pPr algn="ctr"/>
            <a:r>
              <a:rPr lang="en-GB" b="1" dirty="0">
                <a:solidFill>
                  <a:srgbClr val="FF0000"/>
                </a:solidFill>
              </a:rPr>
              <a:t>Still unexpectedly large errors for baseline inner range</a:t>
            </a:r>
          </a:p>
          <a:p>
            <a:pPr algn="ctr"/>
            <a:r>
              <a:rPr lang="en-GB" b="1" dirty="0">
                <a:solidFill>
                  <a:srgbClr val="FF0000"/>
                </a:solidFill>
              </a:rPr>
              <a:t>(further investigation required)</a:t>
            </a:r>
          </a:p>
        </p:txBody>
      </p:sp>
      <p:sp>
        <p:nvSpPr>
          <p:cNvPr id="7" name="TextBox 6"/>
          <p:cNvSpPr txBox="1">
            <a:spLocks noChangeArrowheads="1"/>
          </p:cNvSpPr>
          <p:nvPr/>
        </p:nvSpPr>
        <p:spPr bwMode="auto">
          <a:xfrm>
            <a:off x="-36512" y="135706"/>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3000" b="1" dirty="0" smtClean="0">
                <a:solidFill>
                  <a:srgbClr val="00B0F0"/>
                </a:solidFill>
              </a:rPr>
              <a:t>PCWG-Share-01: Baseline Error, Inner vs Outer Range</a:t>
            </a:r>
            <a:endParaRPr lang="en-GB" altLang="en-US" sz="3000" b="1" dirty="0">
              <a:solidFill>
                <a:srgbClr val="00B0F0"/>
              </a:solidFill>
            </a:endParaRPr>
          </a:p>
        </p:txBody>
      </p:sp>
      <p:cxnSp>
        <p:nvCxnSpPr>
          <p:cNvPr id="8" name="Straight Arrow Connector 7"/>
          <p:cNvCxnSpPr/>
          <p:nvPr/>
        </p:nvCxnSpPr>
        <p:spPr>
          <a:xfrm>
            <a:off x="1547664" y="5661248"/>
            <a:ext cx="5976664" cy="0"/>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705235" y="4293096"/>
            <a:ext cx="2376264" cy="1200329"/>
          </a:xfrm>
          <a:prstGeom prst="rect">
            <a:avLst/>
          </a:prstGeom>
          <a:solidFill>
            <a:schemeClr val="bg1">
              <a:lumMod val="75000"/>
            </a:schemeClr>
          </a:solidFill>
          <a:ln w="25400">
            <a:solidFill>
              <a:schemeClr val="tx1"/>
            </a:solidFill>
          </a:ln>
        </p:spPr>
        <p:txBody>
          <a:bodyPr wrap="square" rtlCol="0">
            <a:spAutoFit/>
          </a:bodyPr>
          <a:lstStyle/>
          <a:p>
            <a:pPr algn="ctr"/>
            <a:r>
              <a:rPr lang="en-GB" dirty="0">
                <a:solidFill>
                  <a:prstClr val="black"/>
                </a:solidFill>
              </a:rPr>
              <a:t>‘Uncertainty’ associated with</a:t>
            </a:r>
          </a:p>
          <a:p>
            <a:pPr algn="ctr"/>
            <a:r>
              <a:rPr lang="en-GB" dirty="0">
                <a:solidFill>
                  <a:prstClr val="black"/>
                </a:solidFill>
              </a:rPr>
              <a:t>‘Outer Range’ effects.</a:t>
            </a:r>
          </a:p>
          <a:p>
            <a:pPr algn="ctr"/>
            <a:r>
              <a:rPr lang="en-GB" dirty="0" err="1">
                <a:solidFill>
                  <a:prstClr val="black"/>
                </a:solidFill>
              </a:rPr>
              <a:t>Std</a:t>
            </a:r>
            <a:r>
              <a:rPr lang="en-GB" dirty="0">
                <a:solidFill>
                  <a:prstClr val="black"/>
                </a:solidFill>
              </a:rPr>
              <a:t> Dev ≈ 2%</a:t>
            </a:r>
          </a:p>
        </p:txBody>
      </p:sp>
      <p:sp>
        <p:nvSpPr>
          <p:cNvPr id="12" name="Rounded Rectangle 11"/>
          <p:cNvSpPr/>
          <p:nvPr/>
        </p:nvSpPr>
        <p:spPr>
          <a:xfrm>
            <a:off x="2843808" y="5216425"/>
            <a:ext cx="924006" cy="840139"/>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3" name="TextBox 12"/>
          <p:cNvSpPr txBox="1"/>
          <p:nvPr/>
        </p:nvSpPr>
        <p:spPr>
          <a:xfrm>
            <a:off x="1547665" y="4233862"/>
            <a:ext cx="2448272" cy="923330"/>
          </a:xfrm>
          <a:prstGeom prst="rect">
            <a:avLst/>
          </a:prstGeom>
          <a:noFill/>
        </p:spPr>
        <p:txBody>
          <a:bodyPr wrap="square" rtlCol="0">
            <a:spAutoFit/>
          </a:bodyPr>
          <a:lstStyle/>
          <a:p>
            <a:pPr algn="ctr"/>
            <a:r>
              <a:rPr lang="en-GB" b="1" dirty="0">
                <a:solidFill>
                  <a:srgbClr val="FF0000"/>
                </a:solidFill>
              </a:rPr>
              <a:t>Smaller inner baseline errors still warrant further investigation</a:t>
            </a:r>
          </a:p>
        </p:txBody>
      </p:sp>
      <p:sp>
        <p:nvSpPr>
          <p:cNvPr id="11" name="TextBox 10"/>
          <p:cNvSpPr txBox="1"/>
          <p:nvPr/>
        </p:nvSpPr>
        <p:spPr>
          <a:xfrm>
            <a:off x="5355089" y="1340768"/>
            <a:ext cx="2169239" cy="369332"/>
          </a:xfrm>
          <a:prstGeom prst="rect">
            <a:avLst/>
          </a:prstGeom>
          <a:noFill/>
        </p:spPr>
        <p:txBody>
          <a:bodyPr wrap="square" rtlCol="0">
            <a:spAutoFit/>
          </a:bodyPr>
          <a:lstStyle/>
          <a:p>
            <a:r>
              <a:rPr lang="en-GB" b="1" dirty="0">
                <a:solidFill>
                  <a:srgbClr val="00B0F0"/>
                </a:solidFill>
              </a:rPr>
              <a:t>Version 0.5.9/10</a:t>
            </a:r>
          </a:p>
        </p:txBody>
      </p:sp>
    </p:spTree>
    <p:extLst>
      <p:ext uri="{BB962C8B-B14F-4D97-AF65-F5344CB8AC3E}">
        <p14:creationId xmlns:p14="http://schemas.microsoft.com/office/powerpoint/2010/main" val="2914548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0" grpId="0" animBg="1"/>
      <p:bldP spid="12" grpId="0" animBg="1"/>
      <p:bldP spid="13"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9384"/>
            <a:ext cx="9144000" cy="6096000"/>
          </a:xfrm>
          <a:prstGeom prst="rect">
            <a:avLst/>
          </a:prstGeom>
        </p:spPr>
      </p:pic>
      <p:sp>
        <p:nvSpPr>
          <p:cNvPr id="5" name="TextBox 4"/>
          <p:cNvSpPr txBox="1">
            <a:spLocks noChangeArrowheads="1"/>
          </p:cNvSpPr>
          <p:nvPr/>
        </p:nvSpPr>
        <p:spPr bwMode="auto">
          <a:xfrm>
            <a:off x="-36512" y="207714"/>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2400" b="1" dirty="0" smtClean="0">
                <a:solidFill>
                  <a:srgbClr val="00B0F0"/>
                </a:solidFill>
              </a:rPr>
              <a:t>PCWG-Share-01: Baseline Errors by Wind Speed (0.5.8)</a:t>
            </a:r>
            <a:endParaRPr lang="en-GB" altLang="en-US" sz="2400" b="1" dirty="0">
              <a:solidFill>
                <a:srgbClr val="00B0F0"/>
              </a:solidFill>
            </a:endParaRPr>
          </a:p>
        </p:txBody>
      </p:sp>
      <p:sp>
        <p:nvSpPr>
          <p:cNvPr id="6" name="Rounded Rectangle 5"/>
          <p:cNvSpPr/>
          <p:nvPr/>
        </p:nvSpPr>
        <p:spPr>
          <a:xfrm>
            <a:off x="6444208" y="3549774"/>
            <a:ext cx="2160240" cy="2399506"/>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4" name="TextBox 3"/>
          <p:cNvSpPr txBox="1"/>
          <p:nvPr/>
        </p:nvSpPr>
        <p:spPr>
          <a:xfrm>
            <a:off x="6589937" y="2577678"/>
            <a:ext cx="2235796" cy="923330"/>
          </a:xfrm>
          <a:prstGeom prst="rect">
            <a:avLst/>
          </a:prstGeom>
          <a:noFill/>
        </p:spPr>
        <p:txBody>
          <a:bodyPr wrap="square" rtlCol="0">
            <a:spAutoFit/>
          </a:bodyPr>
          <a:lstStyle/>
          <a:p>
            <a:pPr algn="ctr"/>
            <a:r>
              <a:rPr lang="en-GB" dirty="0">
                <a:solidFill>
                  <a:srgbClr val="FF0000"/>
                </a:solidFill>
              </a:rPr>
              <a:t>Large errors above rated for certain datasets.</a:t>
            </a:r>
          </a:p>
        </p:txBody>
      </p:sp>
    </p:spTree>
    <p:extLst>
      <p:ext uri="{BB962C8B-B14F-4D97-AF65-F5344CB8AC3E}">
        <p14:creationId xmlns:p14="http://schemas.microsoft.com/office/powerpoint/2010/main" val="654190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3233"/>
          <a:stretch/>
        </p:blipFill>
        <p:spPr>
          <a:xfrm>
            <a:off x="749322" y="537120"/>
            <a:ext cx="7783118" cy="6276256"/>
          </a:xfrm>
          <a:prstGeom prst="rect">
            <a:avLst/>
          </a:prstGeom>
        </p:spPr>
      </p:pic>
      <p:sp>
        <p:nvSpPr>
          <p:cNvPr id="5" name="TextBox 4"/>
          <p:cNvSpPr txBox="1">
            <a:spLocks noChangeArrowheads="1"/>
          </p:cNvSpPr>
          <p:nvPr/>
        </p:nvSpPr>
        <p:spPr bwMode="auto">
          <a:xfrm>
            <a:off x="-36512" y="44624"/>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2400" b="1" dirty="0" smtClean="0">
                <a:solidFill>
                  <a:srgbClr val="00B0F0"/>
                </a:solidFill>
              </a:rPr>
              <a:t>PCWG-Share-01: Errors by Method (‘Four Cell Matrix’)</a:t>
            </a:r>
            <a:endParaRPr lang="en-GB" altLang="en-US" sz="2400" b="1" dirty="0">
              <a:solidFill>
                <a:srgbClr val="00B0F0"/>
              </a:solidFill>
            </a:endParaRPr>
          </a:p>
        </p:txBody>
      </p:sp>
    </p:spTree>
    <p:extLst>
      <p:ext uri="{BB962C8B-B14F-4D97-AF65-F5344CB8AC3E}">
        <p14:creationId xmlns:p14="http://schemas.microsoft.com/office/powerpoint/2010/main" val="22981413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87016" y="332656"/>
            <a:ext cx="6237312" cy="6237312"/>
          </a:xfrm>
          <a:prstGeom prst="rect">
            <a:avLst/>
          </a:prstGeom>
        </p:spPr>
      </p:pic>
      <p:sp>
        <p:nvSpPr>
          <p:cNvPr id="4" name="TextBox 3"/>
          <p:cNvSpPr txBox="1">
            <a:spLocks noChangeArrowheads="1"/>
          </p:cNvSpPr>
          <p:nvPr/>
        </p:nvSpPr>
        <p:spPr bwMode="auto">
          <a:xfrm>
            <a:off x="-36512" y="44624"/>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2400" b="1" dirty="0" smtClean="0">
                <a:solidFill>
                  <a:srgbClr val="00B0F0"/>
                </a:solidFill>
              </a:rPr>
              <a:t>PCWG-Share-01: Improvements by Method (‘Four Cell Matrix’)</a:t>
            </a:r>
            <a:endParaRPr lang="en-GB" altLang="en-US" sz="2400" b="1" dirty="0">
              <a:solidFill>
                <a:srgbClr val="00B0F0"/>
              </a:solidFill>
            </a:endParaRPr>
          </a:p>
        </p:txBody>
      </p:sp>
    </p:spTree>
    <p:extLst>
      <p:ext uri="{BB962C8B-B14F-4D97-AF65-F5344CB8AC3E}">
        <p14:creationId xmlns:p14="http://schemas.microsoft.com/office/powerpoint/2010/main" val="11083154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p:cNvSpPr txBox="1">
            <a:spLocks noChangeArrowheads="1"/>
          </p:cNvSpPr>
          <p:nvPr/>
        </p:nvSpPr>
        <p:spPr bwMode="auto">
          <a:xfrm>
            <a:off x="0" y="2474222"/>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endParaRPr lang="en-GB" altLang="en-US" sz="3200" b="1" dirty="0" smtClean="0">
              <a:solidFill>
                <a:srgbClr val="00B0F0"/>
              </a:solidFill>
            </a:endParaRPr>
          </a:p>
          <a:p>
            <a:pPr algn="ctr"/>
            <a:r>
              <a:rPr lang="en-GB" altLang="en-US" sz="5200" b="1" dirty="0" smtClean="0">
                <a:solidFill>
                  <a:srgbClr val="00B0F0"/>
                </a:solidFill>
              </a:rPr>
              <a:t>Erroneous Outlier Issue</a:t>
            </a:r>
          </a:p>
          <a:p>
            <a:pPr algn="ctr"/>
            <a:r>
              <a:rPr lang="en-GB" altLang="en-US" sz="3200" b="1" dirty="0" smtClean="0">
                <a:solidFill>
                  <a:srgbClr val="00B0F0"/>
                </a:solidFill>
              </a:rPr>
              <a:t> </a:t>
            </a:r>
            <a:endParaRPr lang="en-GB" altLang="en-US" sz="3200" b="1" dirty="0">
              <a:solidFill>
                <a:srgbClr val="00B0F0"/>
              </a:solidFill>
            </a:endParaRPr>
          </a:p>
        </p:txBody>
      </p:sp>
      <p:pic>
        <p:nvPicPr>
          <p:cNvPr id="3"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92109" y="4941168"/>
            <a:ext cx="2160240" cy="18319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098521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7_Default Design">
  <a:themeElements>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fontScheme name="1_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Office Theme">
  <a:themeElements>
    <a:clrScheme name="Custom 5">
      <a:dk1>
        <a:srgbClr val="3C3C3B"/>
      </a:dk1>
      <a:lt1>
        <a:srgbClr val="FFFFFF"/>
      </a:lt1>
      <a:dk2>
        <a:srgbClr val="341C65"/>
      </a:dk2>
      <a:lt2>
        <a:srgbClr val="EEECE1"/>
      </a:lt2>
      <a:accent1>
        <a:srgbClr val="F39900"/>
      </a:accent1>
      <a:accent2>
        <a:srgbClr val="99AB21"/>
      </a:accent2>
      <a:accent3>
        <a:srgbClr val="5A5A59"/>
      </a:accent3>
      <a:accent4>
        <a:srgbClr val="0092D2"/>
      </a:accent4>
      <a:accent5>
        <a:srgbClr val="CC006A"/>
      </a:accent5>
      <a:accent6>
        <a:srgbClr val="141313"/>
      </a:accent6>
      <a:hlink>
        <a:srgbClr val="3C3C3B"/>
      </a:hlink>
      <a:folHlink>
        <a:srgbClr val="3C3C3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TotalTime>
  <Words>558</Words>
  <Application>Microsoft Office PowerPoint</Application>
  <PresentationFormat>On-screen Show (4:3)</PresentationFormat>
  <Paragraphs>92</Paragraphs>
  <Slides>21</Slides>
  <Notes>1</Notes>
  <HiddenSlides>0</HiddenSlides>
  <MMClips>0</MMClips>
  <ScaleCrop>false</ScaleCrop>
  <HeadingPairs>
    <vt:vector size="4" baseType="variant">
      <vt:variant>
        <vt:lpstr>Theme</vt:lpstr>
      </vt:variant>
      <vt:variant>
        <vt:i4>4</vt:i4>
      </vt:variant>
      <vt:variant>
        <vt:lpstr>Slide Titles</vt:lpstr>
      </vt:variant>
      <vt:variant>
        <vt:i4>21</vt:i4>
      </vt:variant>
    </vt:vector>
  </HeadingPairs>
  <TitlesOfParts>
    <vt:vector size="25" baseType="lpstr">
      <vt:lpstr>Office Theme</vt:lpstr>
      <vt:lpstr>1_Office Theme</vt:lpstr>
      <vt:lpstr>17_Default Design</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Residual Error</vt:lpstr>
      <vt:lpstr>PowerPoint Presentation</vt:lpstr>
      <vt:lpstr>PowerPoint Presentation</vt:lpstr>
      <vt:lpstr>Interpolation Error – Follow Up</vt:lpstr>
      <vt:lpstr>PowerPoint Presentation</vt:lpstr>
    </vt:vector>
  </TitlesOfParts>
  <Company>RES Group (UK)</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Stuart</dc:creator>
  <cp:lastModifiedBy>Peter Stuart</cp:lastModifiedBy>
  <cp:revision>9</cp:revision>
  <dcterms:created xsi:type="dcterms:W3CDTF">2016-03-10T07:56:16Z</dcterms:created>
  <dcterms:modified xsi:type="dcterms:W3CDTF">2016-05-20T09:52:32Z</dcterms:modified>
</cp:coreProperties>
</file>